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6"/>
    <p:sldMasterId id="2147483735" r:id="rId7"/>
  </p:sldMasterIdLst>
  <p:notesMasterIdLst>
    <p:notesMasterId r:id="rId22"/>
  </p:notesMasterIdLst>
  <p:handoutMasterIdLst>
    <p:handoutMasterId r:id="rId23"/>
  </p:handoutMasterIdLst>
  <p:sldIdLst>
    <p:sldId id="296" r:id="rId8"/>
    <p:sldId id="2147471722" r:id="rId9"/>
    <p:sldId id="2147377263" r:id="rId10"/>
    <p:sldId id="2147471945" r:id="rId11"/>
    <p:sldId id="2147476684" r:id="rId12"/>
    <p:sldId id="2147476786" r:id="rId13"/>
    <p:sldId id="2147476787" r:id="rId14"/>
    <p:sldId id="2147476788" r:id="rId15"/>
    <p:sldId id="2147471679" r:id="rId16"/>
    <p:sldId id="2147476789" r:id="rId17"/>
    <p:sldId id="2147476290" r:id="rId18"/>
    <p:sldId id="2147476560" r:id="rId19"/>
    <p:sldId id="350" r:id="rId20"/>
    <p:sldId id="2147327478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Poppins" panose="00000500000000000000" pitchFamily="2" charset="0"/>
      <p:regular r:id="rId32"/>
      <p:bold r:id="rId33"/>
      <p:italic r:id="rId34"/>
      <p:boldItalic r:id="rId35"/>
    </p:embeddedFont>
    <p:embeddedFont>
      <p:font typeface="Roboto Condensed" panose="02000000000000000000" pitchFamily="2" charset="0"/>
      <p:regular r:id="rId36"/>
      <p:bold r:id="rId37"/>
      <p:italic r:id="rId38"/>
      <p:boldItalic r:id="rId39"/>
    </p:embeddedFont>
    <p:embeddedFont>
      <p:font typeface="Roboto Condensed Light" panose="02000000000000000000" pitchFamily="2" charset="0"/>
      <p:regular r:id="rId40"/>
      <p:italic r:id="rId41"/>
    </p:embeddedFont>
    <p:embeddedFont>
      <p:font typeface="Webdings" panose="05030102010509060703" pitchFamily="18" charset="2"/>
      <p:regular r:id="rId42"/>
    </p:embeddedFont>
  </p:embeddedFontLst>
  <p:custDataLst>
    <p:custData r:id="rId2"/>
    <p:custData r:id="rId1"/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415356-E4DB-49B9-9398-9A0D5F562490}" name="Kirstin Armistead" initials="KA" userId="S::Kirstin.Armistead@npd.com::327e65e7-6470-4024-8323-7b9dc5548c58" providerId="AD"/>
  <p188:author id="{9D467F5F-A2F6-D5B5-8542-B8FAA38D685F}" name="Keisha Ridwan" initials="KR" userId="S::keisha.ridwan@landorandfitch.com::b5d18e47-bc42-422a-a197-fcf3ca4d761f" providerId="AD"/>
  <p188:author id="{1D1A4566-9589-5DE7-B515-BA6DF3E4FB61}" name="Lynn Ritts" initials="LR" userId="S::lynn.ritts@landorandfitch.com::d48c719e-6ea1-4ee3-aa08-6e6232f87e60" providerId="AD"/>
  <p188:author id="{FC24E1A0-854A-820C-5961-93231044500E}" name="Kirstin Armistead" initials="KA" userId="S::kirstin.armistead@npd.com::327e65e7-6470-4024-8323-7b9dc5548c58" providerId="AD"/>
  <p188:author id="{C84149C6-9ED4-5991-C086-E99EC5CA9220}" name="Abigail Dean" initials="AD" userId="S::Abigail.Dean@npd.com::e98040ec-8e2d-4954-8b13-0a3c7c6230e5" providerId="AD"/>
  <p188:author id="{A3C9D8D0-A848-354F-0464-634B2502D63E}" name="Pallavi Kadam" initials="PK" userId="Pallavi Kadam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57A8"/>
    <a:srgbClr val="BD3884"/>
    <a:srgbClr val="F75F75"/>
    <a:srgbClr val="FF2D2E"/>
    <a:srgbClr val="00B929"/>
    <a:srgbClr val="03BF01"/>
    <a:srgbClr val="FF0615"/>
    <a:srgbClr val="964894"/>
    <a:srgbClr val="D94B7D"/>
    <a:srgbClr val="E8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7" autoAdjust="0"/>
    <p:restoredTop sz="80080" autoAdjust="0"/>
  </p:normalViewPr>
  <p:slideViewPr>
    <p:cSldViewPr snapToGrid="0">
      <p:cViewPr varScale="1">
        <p:scale>
          <a:sx n="65" d="100"/>
          <a:sy n="65" d="100"/>
        </p:scale>
        <p:origin x="100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91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4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font" Target="fonts/font6.fntdata"/><Relationship Id="rId11" Type="http://schemas.openxmlformats.org/officeDocument/2006/relationships/slide" Target="slides/slide4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microsoft.com/office/2018/10/relationships/authors" Target="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font" Target="fonts/font1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ns, Nicolas" userId="9adf8534-6541-4b7c-8ef4-bf1c63f6deb4" providerId="ADAL" clId="{99C4E0FF-08EA-42AD-ACF9-DC1EE6303714}"/>
    <pc:docChg chg="custSel modSld">
      <pc:chgData name="Pons, Nicolas" userId="9adf8534-6541-4b7c-8ef4-bf1c63f6deb4" providerId="ADAL" clId="{99C4E0FF-08EA-42AD-ACF9-DC1EE6303714}" dt="2023-09-29T08:54:23.263" v="72" actId="20577"/>
      <pc:docMkLst>
        <pc:docMk/>
      </pc:docMkLst>
      <pc:sldChg chg="modNotesTx">
        <pc:chgData name="Pons, Nicolas" userId="9adf8534-6541-4b7c-8ef4-bf1c63f6deb4" providerId="ADAL" clId="{99C4E0FF-08EA-42AD-ACF9-DC1EE6303714}" dt="2023-09-29T08:42:37.479" v="38" actId="20577"/>
        <pc:sldMkLst>
          <pc:docMk/>
          <pc:sldMk cId="3611959320" sldId="2147377263"/>
        </pc:sldMkLst>
      </pc:sldChg>
      <pc:sldChg chg="modSp mod">
        <pc:chgData name="Pons, Nicolas" userId="9adf8534-6541-4b7c-8ef4-bf1c63f6deb4" providerId="ADAL" clId="{99C4E0FF-08EA-42AD-ACF9-DC1EE6303714}" dt="2023-09-28T14:15:37.870" v="13" actId="20577"/>
        <pc:sldMkLst>
          <pc:docMk/>
          <pc:sldMk cId="4041383520" sldId="2147471679"/>
        </pc:sldMkLst>
        <pc:spChg chg="mod">
          <ac:chgData name="Pons, Nicolas" userId="9adf8534-6541-4b7c-8ef4-bf1c63f6deb4" providerId="ADAL" clId="{99C4E0FF-08EA-42AD-ACF9-DC1EE6303714}" dt="2023-09-28T14:14:09.154" v="11" actId="20577"/>
          <ac:spMkLst>
            <pc:docMk/>
            <pc:sldMk cId="4041383520" sldId="2147471679"/>
            <ac:spMk id="8" creationId="{1D1FD9B0-DCEA-D714-4643-0A7169D4B907}"/>
          </ac:spMkLst>
        </pc:spChg>
        <pc:spChg chg="mod">
          <ac:chgData name="Pons, Nicolas" userId="9adf8534-6541-4b7c-8ef4-bf1c63f6deb4" providerId="ADAL" clId="{99C4E0FF-08EA-42AD-ACF9-DC1EE6303714}" dt="2023-09-28T14:14:02.425" v="8" actId="20577"/>
          <ac:spMkLst>
            <pc:docMk/>
            <pc:sldMk cId="4041383520" sldId="2147471679"/>
            <ac:spMk id="9" creationId="{1ED9B78D-EA02-6DCD-B189-38E4DF1A0580}"/>
          </ac:spMkLst>
        </pc:spChg>
        <pc:spChg chg="mod">
          <ac:chgData name="Pons, Nicolas" userId="9adf8534-6541-4b7c-8ef4-bf1c63f6deb4" providerId="ADAL" clId="{99C4E0FF-08EA-42AD-ACF9-DC1EE6303714}" dt="2023-09-28T14:13:52.853" v="5" actId="20577"/>
          <ac:spMkLst>
            <pc:docMk/>
            <pc:sldMk cId="4041383520" sldId="2147471679"/>
            <ac:spMk id="10" creationId="{828A0504-CEF6-EB84-FF1B-57F0E054CB76}"/>
          </ac:spMkLst>
        </pc:spChg>
        <pc:spChg chg="mod">
          <ac:chgData name="Pons, Nicolas" userId="9adf8534-6541-4b7c-8ef4-bf1c63f6deb4" providerId="ADAL" clId="{99C4E0FF-08EA-42AD-ACF9-DC1EE6303714}" dt="2023-09-28T14:13:45.417" v="1" actId="20577"/>
          <ac:spMkLst>
            <pc:docMk/>
            <pc:sldMk cId="4041383520" sldId="2147471679"/>
            <ac:spMk id="11" creationId="{E9D22A18-46B3-AD03-ACC5-7FA642270104}"/>
          </ac:spMkLst>
        </pc:spChg>
        <pc:spChg chg="mod">
          <ac:chgData name="Pons, Nicolas" userId="9adf8534-6541-4b7c-8ef4-bf1c63f6deb4" providerId="ADAL" clId="{99C4E0FF-08EA-42AD-ACF9-DC1EE6303714}" dt="2023-09-28T14:15:37.870" v="13" actId="20577"/>
          <ac:spMkLst>
            <pc:docMk/>
            <pc:sldMk cId="4041383520" sldId="2147471679"/>
            <ac:spMk id="33" creationId="{DA840E40-6F9B-A28D-9B10-59074F7A90DA}"/>
          </ac:spMkLst>
        </pc:spChg>
      </pc:sldChg>
      <pc:sldChg chg="modNotesTx">
        <pc:chgData name="Pons, Nicolas" userId="9adf8534-6541-4b7c-8ef4-bf1c63f6deb4" providerId="ADAL" clId="{99C4E0FF-08EA-42AD-ACF9-DC1EE6303714}" dt="2023-09-29T08:42:51.177" v="40"/>
        <pc:sldMkLst>
          <pc:docMk/>
          <pc:sldMk cId="1399234283" sldId="2147471945"/>
        </pc:sldMkLst>
      </pc:sldChg>
      <pc:sldChg chg="modSp mod">
        <pc:chgData name="Pons, Nicolas" userId="9adf8534-6541-4b7c-8ef4-bf1c63f6deb4" providerId="ADAL" clId="{99C4E0FF-08EA-42AD-ACF9-DC1EE6303714}" dt="2023-09-29T08:53:33.103" v="71" actId="20577"/>
        <pc:sldMkLst>
          <pc:docMk/>
          <pc:sldMk cId="960530158" sldId="2147476560"/>
        </pc:sldMkLst>
        <pc:spChg chg="mod">
          <ac:chgData name="Pons, Nicolas" userId="9adf8534-6541-4b7c-8ef4-bf1c63f6deb4" providerId="ADAL" clId="{99C4E0FF-08EA-42AD-ACF9-DC1EE6303714}" dt="2023-09-28T14:17:44.300" v="14" actId="20577"/>
          <ac:spMkLst>
            <pc:docMk/>
            <pc:sldMk cId="960530158" sldId="2147476560"/>
            <ac:spMk id="27" creationId="{824A9F0E-F178-9FDC-90E1-A72CC00E0ACC}"/>
          </ac:spMkLst>
        </pc:spChg>
        <pc:spChg chg="mod">
          <ac:chgData name="Pons, Nicolas" userId="9adf8534-6541-4b7c-8ef4-bf1c63f6deb4" providerId="ADAL" clId="{99C4E0FF-08EA-42AD-ACF9-DC1EE6303714}" dt="2023-09-28T14:22:28.684" v="15" actId="20577"/>
          <ac:spMkLst>
            <pc:docMk/>
            <pc:sldMk cId="960530158" sldId="2147476560"/>
            <ac:spMk id="35" creationId="{78EA2B90-6509-F71E-4625-FE128A4A1A76}"/>
          </ac:spMkLst>
        </pc:spChg>
        <pc:spChg chg="mod">
          <ac:chgData name="Pons, Nicolas" userId="9adf8534-6541-4b7c-8ef4-bf1c63f6deb4" providerId="ADAL" clId="{99C4E0FF-08EA-42AD-ACF9-DC1EE6303714}" dt="2023-09-29T08:53:33.103" v="71" actId="20577"/>
          <ac:spMkLst>
            <pc:docMk/>
            <pc:sldMk cId="960530158" sldId="2147476560"/>
            <ac:spMk id="48" creationId="{0490C9CC-B791-9461-DE89-7826BD713D65}"/>
          </ac:spMkLst>
        </pc:spChg>
      </pc:sldChg>
      <pc:sldChg chg="mod modNotesTx">
        <pc:chgData name="Pons, Nicolas" userId="9adf8534-6541-4b7c-8ef4-bf1c63f6deb4" providerId="ADAL" clId="{99C4E0FF-08EA-42AD-ACF9-DC1EE6303714}" dt="2023-09-29T08:54:23.263" v="72" actId="20577"/>
        <pc:sldMkLst>
          <pc:docMk/>
          <pc:sldMk cId="1014637274" sldId="2147476684"/>
        </pc:sldMkLst>
      </pc:sldChg>
      <pc:sldChg chg="modSp mod">
        <pc:chgData name="Pons, Nicolas" userId="9adf8534-6541-4b7c-8ef4-bf1c63f6deb4" providerId="ADAL" clId="{99C4E0FF-08EA-42AD-ACF9-DC1EE6303714}" dt="2023-09-29T08:51:43.737" v="50" actId="20577"/>
        <pc:sldMkLst>
          <pc:docMk/>
          <pc:sldMk cId="1057302258" sldId="2147476787"/>
        </pc:sldMkLst>
        <pc:spChg chg="mod">
          <ac:chgData name="Pons, Nicolas" userId="9adf8534-6541-4b7c-8ef4-bf1c63f6deb4" providerId="ADAL" clId="{99C4E0FF-08EA-42AD-ACF9-DC1EE6303714}" dt="2023-09-29T08:51:43.737" v="50" actId="20577"/>
          <ac:spMkLst>
            <pc:docMk/>
            <pc:sldMk cId="1057302258" sldId="2147476787"/>
            <ac:spMk id="36" creationId="{80A7AE58-ED3F-8573-8254-8523CDD290F5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>
                <a:solidFill>
                  <a:schemeClr val="tx1"/>
                </a:solidFill>
              </a:rPr>
              <a:t>BE</a:t>
            </a:r>
            <a:r>
              <a:rPr lang="fr-FR" baseline="0" dirty="0">
                <a:solidFill>
                  <a:schemeClr val="tx1"/>
                </a:solidFill>
              </a:rPr>
              <a:t> </a:t>
            </a:r>
            <a:r>
              <a:rPr lang="fr-FR" baseline="0" dirty="0" err="1">
                <a:solidFill>
                  <a:schemeClr val="tx1"/>
                </a:solidFill>
              </a:rPr>
              <a:t>toy</a:t>
            </a:r>
            <a:r>
              <a:rPr lang="fr-FR" baseline="0" dirty="0">
                <a:solidFill>
                  <a:schemeClr val="tx1"/>
                </a:solidFill>
              </a:rPr>
              <a:t> </a:t>
            </a:r>
            <a:r>
              <a:rPr lang="fr-FR" baseline="0" dirty="0" err="1">
                <a:solidFill>
                  <a:schemeClr val="tx1"/>
                </a:solidFill>
              </a:rPr>
              <a:t>market</a:t>
            </a:r>
            <a:r>
              <a:rPr lang="fr-FR" baseline="0" dirty="0">
                <a:solidFill>
                  <a:schemeClr val="tx1"/>
                </a:solidFill>
              </a:rPr>
              <a:t> sales €M</a:t>
            </a:r>
            <a:endParaRPr lang="fr-FR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1389463434122165"/>
          <c:y val="4.0128420668348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2543165017483868E-2"/>
          <c:y val="0.11272634823351094"/>
          <c:w val="0.92745683498251619"/>
          <c:h val="0.8148777481034403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7E-4A93-BDD4-47D2FC4F93DC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F7E-4A93-BDD4-47D2FC4F93DC}"/>
                </c:ext>
              </c:extLst>
            </c:dLbl>
            <c:numFmt formatCode="#,##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Feuil1!$A$1:$E$1</c:f>
              <c:strCache>
                <c:ptCount val="5"/>
                <c:pt idx="0">
                  <c:v>YTD August 2019</c:v>
                </c:pt>
                <c:pt idx="1">
                  <c:v>YTD August 2020</c:v>
                </c:pt>
                <c:pt idx="2">
                  <c:v>YTD August 2021</c:v>
                </c:pt>
                <c:pt idx="3">
                  <c:v>YTD August 2022</c:v>
                </c:pt>
                <c:pt idx="4">
                  <c:v>YTD August 2023</c:v>
                </c:pt>
              </c:strCache>
            </c:strRef>
          </c:cat>
          <c:val>
            <c:numRef>
              <c:f>Feuil1!$A$2:$E$2</c:f>
              <c:numCache>
                <c:formatCode>\€#\ ##0</c:formatCode>
                <c:ptCount val="5"/>
                <c:pt idx="0" formatCode="General">
                  <c:v>197257902.26113629</c:v>
                </c:pt>
                <c:pt idx="1">
                  <c:v>205454956.75</c:v>
                </c:pt>
                <c:pt idx="2">
                  <c:v>234046323.75</c:v>
                </c:pt>
                <c:pt idx="3">
                  <c:v>216692733.28</c:v>
                </c:pt>
                <c:pt idx="4">
                  <c:v>197538017.56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7E-4A93-BDD4-47D2FC4F93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-27"/>
        <c:axId val="435775519"/>
        <c:axId val="608031455"/>
      </c:barChart>
      <c:catAx>
        <c:axId val="435775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08031455"/>
        <c:crosses val="autoZero"/>
        <c:auto val="1"/>
        <c:lblAlgn val="ctr"/>
        <c:lblOffset val="100"/>
        <c:noMultiLvlLbl val="0"/>
      </c:catAx>
      <c:valAx>
        <c:axId val="608031455"/>
        <c:scaling>
          <c:orientation val="minMax"/>
        </c:scaling>
        <c:delete val="0"/>
        <c:axPos val="l"/>
        <c:numFmt formatCode="#,##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35775519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25657894736842E-2"/>
          <c:y val="0.11488278993394802"/>
          <c:w val="0.93184585160818711"/>
          <c:h val="0.73733469091106896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Feuil1!$A$2:$A$38</c:f>
              <c:strCache>
                <c:ptCount val="37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  <c:pt idx="12">
                  <c:v>S13</c:v>
                </c:pt>
                <c:pt idx="13">
                  <c:v>S14</c:v>
                </c:pt>
                <c:pt idx="14">
                  <c:v>S15</c:v>
                </c:pt>
                <c:pt idx="15">
                  <c:v>S16</c:v>
                </c:pt>
                <c:pt idx="16">
                  <c:v>S17</c:v>
                </c:pt>
                <c:pt idx="17">
                  <c:v>S18</c:v>
                </c:pt>
                <c:pt idx="18">
                  <c:v>S19</c:v>
                </c:pt>
                <c:pt idx="19">
                  <c:v>S20</c:v>
                </c:pt>
                <c:pt idx="20">
                  <c:v>S21</c:v>
                </c:pt>
                <c:pt idx="21">
                  <c:v>S22</c:v>
                </c:pt>
                <c:pt idx="22">
                  <c:v>S23</c:v>
                </c:pt>
                <c:pt idx="23">
                  <c:v>S24</c:v>
                </c:pt>
                <c:pt idx="24">
                  <c:v>S25</c:v>
                </c:pt>
                <c:pt idx="25">
                  <c:v>S26</c:v>
                </c:pt>
                <c:pt idx="26">
                  <c:v>S27</c:v>
                </c:pt>
                <c:pt idx="27">
                  <c:v>S28</c:v>
                </c:pt>
                <c:pt idx="28">
                  <c:v>S29</c:v>
                </c:pt>
                <c:pt idx="29">
                  <c:v>S30</c:v>
                </c:pt>
                <c:pt idx="30">
                  <c:v>S31</c:v>
                </c:pt>
                <c:pt idx="31">
                  <c:v>S32</c:v>
                </c:pt>
                <c:pt idx="32">
                  <c:v>S33</c:v>
                </c:pt>
                <c:pt idx="33">
                  <c:v>S34</c:v>
                </c:pt>
                <c:pt idx="34">
                  <c:v>S35</c:v>
                </c:pt>
                <c:pt idx="35">
                  <c:v>S36</c:v>
                </c:pt>
                <c:pt idx="36">
                  <c:v>S37</c:v>
                </c:pt>
              </c:strCache>
            </c:strRef>
          </c:cat>
          <c:val>
            <c:numRef>
              <c:f>Feuil1!$B$2:$B$38</c:f>
              <c:numCache>
                <c:formatCode>\€#\ ##0</c:formatCode>
                <c:ptCount val="37"/>
                <c:pt idx="0">
                  <c:v>7816599.8600000003</c:v>
                </c:pt>
                <c:pt idx="1">
                  <c:v>5059861.07</c:v>
                </c:pt>
                <c:pt idx="2">
                  <c:v>4845516.87</c:v>
                </c:pt>
                <c:pt idx="3">
                  <c:v>5210028.8600000003</c:v>
                </c:pt>
                <c:pt idx="4">
                  <c:v>5299819.01</c:v>
                </c:pt>
                <c:pt idx="5">
                  <c:v>5301423.0199999996</c:v>
                </c:pt>
                <c:pt idx="6">
                  <c:v>4985398.0199999996</c:v>
                </c:pt>
                <c:pt idx="7">
                  <c:v>5171186.66</c:v>
                </c:pt>
                <c:pt idx="8">
                  <c:v>6254369.6900000004</c:v>
                </c:pt>
                <c:pt idx="9">
                  <c:v>5517643.5999999996</c:v>
                </c:pt>
                <c:pt idx="10">
                  <c:v>5555359.0999999996</c:v>
                </c:pt>
                <c:pt idx="11">
                  <c:v>5910547.8799999999</c:v>
                </c:pt>
                <c:pt idx="12">
                  <c:v>7432817.1799999997</c:v>
                </c:pt>
                <c:pt idx="13">
                  <c:v>9653171.0099999998</c:v>
                </c:pt>
                <c:pt idx="14">
                  <c:v>11696782.130000001</c:v>
                </c:pt>
                <c:pt idx="15">
                  <c:v>5547714.5199999996</c:v>
                </c:pt>
                <c:pt idx="16">
                  <c:v>6302726.5999999996</c:v>
                </c:pt>
                <c:pt idx="17">
                  <c:v>6667676.5300000003</c:v>
                </c:pt>
                <c:pt idx="18">
                  <c:v>6100058.8600000003</c:v>
                </c:pt>
                <c:pt idx="19">
                  <c:v>6001543.4900000002</c:v>
                </c:pt>
                <c:pt idx="20">
                  <c:v>6384030.9400000004</c:v>
                </c:pt>
                <c:pt idx="21">
                  <c:v>6586028.3300000001</c:v>
                </c:pt>
                <c:pt idx="22">
                  <c:v>6423526.2400000002</c:v>
                </c:pt>
                <c:pt idx="23">
                  <c:v>7600297.4800000004</c:v>
                </c:pt>
                <c:pt idx="24">
                  <c:v>6781917.4699999997</c:v>
                </c:pt>
                <c:pt idx="25">
                  <c:v>9498543.9600000009</c:v>
                </c:pt>
                <c:pt idx="26">
                  <c:v>7026971.1100000003</c:v>
                </c:pt>
                <c:pt idx="27">
                  <c:v>6757277.6100000003</c:v>
                </c:pt>
                <c:pt idx="28">
                  <c:v>5609459.0199999996</c:v>
                </c:pt>
                <c:pt idx="29">
                  <c:v>6150337.3600000003</c:v>
                </c:pt>
                <c:pt idx="30">
                  <c:v>5966820.54</c:v>
                </c:pt>
                <c:pt idx="31">
                  <c:v>5710012.75</c:v>
                </c:pt>
                <c:pt idx="32">
                  <c:v>4801562.45</c:v>
                </c:pt>
                <c:pt idx="33">
                  <c:v>5065704.08</c:v>
                </c:pt>
                <c:pt idx="34">
                  <c:v>5500476.79</c:v>
                </c:pt>
                <c:pt idx="35">
                  <c:v>5936133.8799999999</c:v>
                </c:pt>
                <c:pt idx="36">
                  <c:v>5289891.9000000004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CB3-4EA0-8C5D-511F3BEC28CA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Feuil1!$A$2:$A$38</c:f>
              <c:strCache>
                <c:ptCount val="37"/>
                <c:pt idx="0">
                  <c:v>S1</c:v>
                </c:pt>
                <c:pt idx="1">
                  <c:v>S2</c:v>
                </c:pt>
                <c:pt idx="2">
                  <c:v>S3</c:v>
                </c:pt>
                <c:pt idx="3">
                  <c:v>S4</c:v>
                </c:pt>
                <c:pt idx="4">
                  <c:v>S5</c:v>
                </c:pt>
                <c:pt idx="5">
                  <c:v>S6</c:v>
                </c:pt>
                <c:pt idx="6">
                  <c:v>S7</c:v>
                </c:pt>
                <c:pt idx="7">
                  <c:v>S8</c:v>
                </c:pt>
                <c:pt idx="8">
                  <c:v>S9</c:v>
                </c:pt>
                <c:pt idx="9">
                  <c:v>S10</c:v>
                </c:pt>
                <c:pt idx="10">
                  <c:v>S11</c:v>
                </c:pt>
                <c:pt idx="11">
                  <c:v>S12</c:v>
                </c:pt>
                <c:pt idx="12">
                  <c:v>S13</c:v>
                </c:pt>
                <c:pt idx="13">
                  <c:v>S14</c:v>
                </c:pt>
                <c:pt idx="14">
                  <c:v>S15</c:v>
                </c:pt>
                <c:pt idx="15">
                  <c:v>S16</c:v>
                </c:pt>
                <c:pt idx="16">
                  <c:v>S17</c:v>
                </c:pt>
                <c:pt idx="17">
                  <c:v>S18</c:v>
                </c:pt>
                <c:pt idx="18">
                  <c:v>S19</c:v>
                </c:pt>
                <c:pt idx="19">
                  <c:v>S20</c:v>
                </c:pt>
                <c:pt idx="20">
                  <c:v>S21</c:v>
                </c:pt>
                <c:pt idx="21">
                  <c:v>S22</c:v>
                </c:pt>
                <c:pt idx="22">
                  <c:v>S23</c:v>
                </c:pt>
                <c:pt idx="23">
                  <c:v>S24</c:v>
                </c:pt>
                <c:pt idx="24">
                  <c:v>S25</c:v>
                </c:pt>
                <c:pt idx="25">
                  <c:v>S26</c:v>
                </c:pt>
                <c:pt idx="26">
                  <c:v>S27</c:v>
                </c:pt>
                <c:pt idx="27">
                  <c:v>S28</c:v>
                </c:pt>
                <c:pt idx="28">
                  <c:v>S29</c:v>
                </c:pt>
                <c:pt idx="29">
                  <c:v>S30</c:v>
                </c:pt>
                <c:pt idx="30">
                  <c:v>S31</c:v>
                </c:pt>
                <c:pt idx="31">
                  <c:v>S32</c:v>
                </c:pt>
                <c:pt idx="32">
                  <c:v>S33</c:v>
                </c:pt>
                <c:pt idx="33">
                  <c:v>S34</c:v>
                </c:pt>
                <c:pt idx="34">
                  <c:v>S35</c:v>
                </c:pt>
                <c:pt idx="35">
                  <c:v>S36</c:v>
                </c:pt>
                <c:pt idx="36">
                  <c:v>S37</c:v>
                </c:pt>
              </c:strCache>
            </c:strRef>
          </c:cat>
          <c:val>
            <c:numRef>
              <c:f>Feuil1!$C$2:$C$38</c:f>
              <c:numCache>
                <c:formatCode>\€#\ ##0</c:formatCode>
                <c:ptCount val="37"/>
                <c:pt idx="0">
                  <c:v>8118763.5800000001</c:v>
                </c:pt>
                <c:pt idx="1">
                  <c:v>5280558.47</c:v>
                </c:pt>
                <c:pt idx="2">
                  <c:v>5225322.1399999997</c:v>
                </c:pt>
                <c:pt idx="3">
                  <c:v>5249502.7</c:v>
                </c:pt>
                <c:pt idx="4">
                  <c:v>5193091.9400000004</c:v>
                </c:pt>
                <c:pt idx="5">
                  <c:v>5064981.87</c:v>
                </c:pt>
                <c:pt idx="6">
                  <c:v>4665527.75</c:v>
                </c:pt>
                <c:pt idx="7">
                  <c:v>5277973.5599999996</c:v>
                </c:pt>
                <c:pt idx="8">
                  <c:v>5354812.8600000003</c:v>
                </c:pt>
                <c:pt idx="9">
                  <c:v>5083284.74</c:v>
                </c:pt>
                <c:pt idx="10">
                  <c:v>5066904.3</c:v>
                </c:pt>
                <c:pt idx="11">
                  <c:v>5482216.79</c:v>
                </c:pt>
                <c:pt idx="12">
                  <c:v>7632714.9900000002</c:v>
                </c:pt>
                <c:pt idx="13">
                  <c:v>11995357.84</c:v>
                </c:pt>
                <c:pt idx="14">
                  <c:v>6112397.1900000004</c:v>
                </c:pt>
                <c:pt idx="15">
                  <c:v>5446635.2300000004</c:v>
                </c:pt>
                <c:pt idx="16">
                  <c:v>5327495.42</c:v>
                </c:pt>
                <c:pt idx="17">
                  <c:v>5737334.0599999996</c:v>
                </c:pt>
                <c:pt idx="18">
                  <c:v>5737521.5700000003</c:v>
                </c:pt>
                <c:pt idx="19">
                  <c:v>5304345.93</c:v>
                </c:pt>
                <c:pt idx="20">
                  <c:v>5673132.04</c:v>
                </c:pt>
                <c:pt idx="21">
                  <c:v>5783211.7400000002</c:v>
                </c:pt>
                <c:pt idx="22">
                  <c:v>6736611.3600000003</c:v>
                </c:pt>
                <c:pt idx="23">
                  <c:v>6275637.6600000001</c:v>
                </c:pt>
                <c:pt idx="24">
                  <c:v>5645963.5700000003</c:v>
                </c:pt>
                <c:pt idx="25">
                  <c:v>6646481.5099999998</c:v>
                </c:pt>
                <c:pt idx="26">
                  <c:v>6600649</c:v>
                </c:pt>
                <c:pt idx="27">
                  <c:v>5712921.2199999997</c:v>
                </c:pt>
                <c:pt idx="28">
                  <c:v>4624389.2</c:v>
                </c:pt>
                <c:pt idx="29">
                  <c:v>5427298.3600000003</c:v>
                </c:pt>
                <c:pt idx="30">
                  <c:v>5727136</c:v>
                </c:pt>
                <c:pt idx="31">
                  <c:v>5114523.7300000004</c:v>
                </c:pt>
                <c:pt idx="32">
                  <c:v>4582364.78</c:v>
                </c:pt>
                <c:pt idx="33">
                  <c:v>4698404.62</c:v>
                </c:pt>
                <c:pt idx="34">
                  <c:v>5245109.13</c:v>
                </c:pt>
                <c:pt idx="35">
                  <c:v>4653140.72</c:v>
                </c:pt>
                <c:pt idx="36">
                  <c:v>5483838.2599999998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B3-4EA0-8C5D-511F3BEC28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8566847"/>
        <c:axId val="247998815"/>
      </c:lineChart>
      <c:catAx>
        <c:axId val="278566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47998815"/>
        <c:crosses val="autoZero"/>
        <c:auto val="1"/>
        <c:lblAlgn val="ctr"/>
        <c:lblOffset val="100"/>
        <c:noMultiLvlLbl val="0"/>
      </c:catAx>
      <c:valAx>
        <c:axId val="247998815"/>
        <c:scaling>
          <c:orientation val="minMax"/>
        </c:scaling>
        <c:delete val="0"/>
        <c:axPos val="l"/>
        <c:numFmt formatCode="\€#\ 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78566847"/>
        <c:crosses val="autoZero"/>
        <c:crossBetween val="between"/>
        <c:dispUnits>
          <c:builtInUnit val="millions"/>
        </c:dispUnits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0.22516</cdr:x>
      <cdr:y>0.33125</cdr:y>
    </cdr:from>
    <cdr:to>
      <cdr:x>0.337</cdr:x>
      <cdr:y>0.5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087E045-8196-6C2B-2E6D-0FBC873CA29D}"/>
            </a:ext>
          </a:extLst>
        </cdr:cNvPr>
        <cdr:cNvSpPr/>
      </cdr:nvSpPr>
      <cdr:spPr>
        <a:xfrm xmlns:a="http://schemas.openxmlformats.org/drawingml/2006/main">
          <a:off x="2464163" y="1364126"/>
          <a:ext cx="1223977" cy="69493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600" b="1" dirty="0"/>
            <a:t>-14%</a:t>
          </a:r>
        </a:p>
        <a:p xmlns:a="http://schemas.openxmlformats.org/drawingml/2006/main">
          <a:pPr algn="ctr"/>
          <a:r>
            <a:rPr lang="fr-FR" b="1" dirty="0"/>
            <a:t>Carnaval </a:t>
          </a:r>
          <a:r>
            <a:rPr lang="fr-FR" b="1" dirty="0" err="1"/>
            <a:t>holidays</a:t>
          </a:r>
          <a:r>
            <a:rPr lang="fr-FR" b="1" dirty="0"/>
            <a:t> 2022</a:t>
          </a:r>
        </a:p>
      </cdr:txBody>
    </cdr:sp>
  </cdr:relSizeAnchor>
  <cdr:relSizeAnchor xmlns:cdr="http://schemas.openxmlformats.org/drawingml/2006/chartDrawing">
    <cdr:from>
      <cdr:x>0.64665</cdr:x>
      <cdr:y>0.15553</cdr:y>
    </cdr:from>
    <cdr:to>
      <cdr:x>0.75383</cdr:x>
      <cdr:y>0.32911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601F2DB-7E4B-7623-AD1B-06FE6149A920}"/>
            </a:ext>
          </a:extLst>
        </cdr:cNvPr>
        <cdr:cNvSpPr/>
      </cdr:nvSpPr>
      <cdr:spPr>
        <a:xfrm xmlns:a="http://schemas.openxmlformats.org/drawingml/2006/main">
          <a:off x="7076950" y="640509"/>
          <a:ext cx="1172978" cy="71482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600" b="1" dirty="0"/>
            <a:t>-30%</a:t>
          </a:r>
        </a:p>
        <a:p xmlns:a="http://schemas.openxmlformats.org/drawingml/2006/main">
          <a:pPr algn="ctr"/>
          <a:r>
            <a:rPr lang="fr-FR" b="1" dirty="0"/>
            <a:t>Summer </a:t>
          </a:r>
          <a:r>
            <a:rPr lang="fr-FR" b="1" dirty="0" err="1"/>
            <a:t>holidays</a:t>
          </a:r>
          <a:endParaRPr lang="fr-FR" b="1" dirty="0"/>
        </a:p>
        <a:p xmlns:a="http://schemas.openxmlformats.org/drawingml/2006/main">
          <a:pPr algn="ctr"/>
          <a:r>
            <a:rPr lang="fr-FR" b="1" dirty="0"/>
            <a:t>2022</a:t>
          </a:r>
          <a:endParaRPr lang="fr-FR" dirty="0"/>
        </a:p>
      </cdr:txBody>
    </cdr:sp>
  </cdr:relSizeAnchor>
  <cdr:relSizeAnchor xmlns:cdr="http://schemas.openxmlformats.org/drawingml/2006/chartDrawing">
    <cdr:from>
      <cdr:x>0.36754</cdr:x>
      <cdr:y>0.03206</cdr:y>
    </cdr:from>
    <cdr:to>
      <cdr:x>0.47938</cdr:x>
      <cdr:y>0.20081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E7F562AD-E678-B11A-F251-B6C347F71900}"/>
            </a:ext>
          </a:extLst>
        </cdr:cNvPr>
        <cdr:cNvSpPr/>
      </cdr:nvSpPr>
      <cdr:spPr>
        <a:xfrm xmlns:a="http://schemas.openxmlformats.org/drawingml/2006/main">
          <a:off x="4022342" y="132044"/>
          <a:ext cx="1223977" cy="69493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600" b="1" dirty="0"/>
            <a:t>-8%</a:t>
          </a:r>
        </a:p>
        <a:p xmlns:a="http://schemas.openxmlformats.org/drawingml/2006/main">
          <a:pPr algn="ctr"/>
          <a:r>
            <a:rPr lang="fr-FR" b="1" dirty="0" err="1"/>
            <a:t>Easter</a:t>
          </a:r>
          <a:endParaRPr lang="fr-FR" b="1" dirty="0"/>
        </a:p>
        <a:p xmlns:a="http://schemas.openxmlformats.org/drawingml/2006/main">
          <a:pPr algn="ctr"/>
          <a:r>
            <a:rPr lang="fr-FR" b="1" dirty="0"/>
            <a:t>( 2 </a:t>
          </a:r>
          <a:r>
            <a:rPr lang="fr-FR" b="1" dirty="0" err="1"/>
            <a:t>weeks</a:t>
          </a:r>
          <a:r>
            <a:rPr lang="fr-FR" b="1" dirty="0"/>
            <a:t>)</a:t>
          </a:r>
          <a:endParaRPr lang="fr-FR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176ABD-D415-3A4E-6251-F7BD520761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>
              <a:latin typeface="Roboto Condensed" panose="020000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2B09FD-45B2-4F06-F3B6-A91FAC89B7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1CE73-D1CC-408D-9CFA-332F7D5DFA87}" type="datetimeFigureOut">
              <a:rPr lang="en-IN" smtClean="0">
                <a:latin typeface="Roboto Condensed" panose="02000000000000000000" pitchFamily="2" charset="0"/>
              </a:rPr>
              <a:t>29-09-2023</a:t>
            </a:fld>
            <a:endParaRPr lang="en-IN">
              <a:latin typeface="Roboto Condensed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CE10F2-81F4-EDC8-D658-271E7452F7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>
              <a:latin typeface="Roboto Condensed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DAAA5-F891-F4E2-177C-815E9B5DC4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18B3C-F40A-41B7-A24E-273160623EDE}" type="slidenum">
              <a:rPr lang="en-IN" smtClean="0">
                <a:latin typeface="Roboto Condensed" panose="02000000000000000000" pitchFamily="2" charset="0"/>
              </a:rPr>
              <a:t>‹N°›</a:t>
            </a:fld>
            <a:endParaRPr lang="en-IN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7018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 Condensed" panose="02000000000000000000" pitchFamily="2" charset="0"/>
              </a:defRPr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 Condensed" panose="02000000000000000000" pitchFamily="2" charset="0"/>
              </a:defRPr>
            </a:lvl1pPr>
          </a:lstStyle>
          <a:p>
            <a:fld id="{307DE8BB-B8EC-4474-8110-BAA69103DC5E}" type="datetimeFigureOut">
              <a:rPr lang="en-IN" smtClean="0"/>
              <a:pPr/>
              <a:t>29-09-2023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 Condensed" panose="02000000000000000000" pitchFamily="2" charset="0"/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 Condensed" panose="02000000000000000000" pitchFamily="2" charset="0"/>
              </a:defRPr>
            </a:lvl1pPr>
          </a:lstStyle>
          <a:p>
            <a:fld id="{4651A142-58BA-4283-8945-0CA040D1F991}" type="slidenum">
              <a:rPr lang="en-IN" smtClean="0"/>
              <a:pPr/>
              <a:t>‹N°›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8728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Belgique est impacté par les  volumes . </a:t>
            </a:r>
          </a:p>
          <a:p>
            <a:r>
              <a:rPr lang="fr-FR" dirty="0"/>
              <a:t>Volume vs 2019: -22%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1A142-58BA-4283-8945-0CA040D1F991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5958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+20% </a:t>
            </a:r>
            <a:r>
              <a:rPr lang="en-US" dirty="0" err="1"/>
              <a:t>croissance</a:t>
            </a:r>
            <a:r>
              <a:rPr lang="en-US" dirty="0"/>
              <a:t> Belgique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Volume vs 2019: -22%</a:t>
            </a:r>
          </a:p>
          <a:p>
            <a:r>
              <a:rPr lang="en-US" dirty="0"/>
              <a:t>1 vs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1A142-58BA-4283-8945-0CA040D1F991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6906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b="0" i="0" dirty="0">
                <a:solidFill>
                  <a:srgbClr val="292929"/>
                </a:solidFill>
                <a:effectLst/>
                <a:latin typeface="Georgia" panose="02040502050405020303" pitchFamily="18" charset="0"/>
              </a:rPr>
              <a:t>Effet décalage  de date</a:t>
            </a:r>
          </a:p>
          <a:p>
            <a:pPr algn="l"/>
            <a:r>
              <a:rPr lang="fr-FR" b="0" i="0" dirty="0">
                <a:solidFill>
                  <a:srgbClr val="292929"/>
                </a:solidFill>
                <a:effectLst/>
                <a:latin typeface="Georgia" panose="02040502050405020303" pitchFamily="18" charset="0"/>
              </a:rPr>
              <a:t>Congés de Carnaval</a:t>
            </a:r>
          </a:p>
          <a:p>
            <a:pPr algn="l"/>
            <a:r>
              <a:rPr lang="fr-FR" b="0" i="0" dirty="0">
                <a:solidFill>
                  <a:srgbClr val="292929"/>
                </a:solidFill>
                <a:effectLst/>
                <a:latin typeface="Georgia" panose="02040502050405020303" pitchFamily="18" charset="0"/>
              </a:rPr>
              <a:t>Pâques: Pâques qui ne tombent plus à Pâques.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1A142-58BA-4283-8945-0CA040D1F991}" type="slidenum">
              <a:rPr lang="en-IN" smtClean="0"/>
              <a:pPr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12760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Loutdoor</a:t>
            </a:r>
            <a:r>
              <a:rPr lang="fr-FR" dirty="0"/>
              <a:t> n’est plus la catégorie la plus forte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1A142-58BA-4283-8945-0CA040D1F991}" type="slidenum">
              <a:rPr lang="en-IN" smtClean="0"/>
              <a:pPr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3357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Standard BS : Lego Icons / Star wars / Lego Speed Champions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PS Figure/Playsets &amp; </a:t>
            </a:r>
            <a:r>
              <a:rPr lang="en-GB" sz="1200" dirty="0" err="1"/>
              <a:t>Acc</a:t>
            </a:r>
            <a:r>
              <a:rPr lang="en-GB" sz="1200" dirty="0"/>
              <a:t> : Gabby (spin) / Bluey (Spectron) / marvel (Hasbro)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Special feature plush : Magic </a:t>
            </a:r>
            <a:r>
              <a:rPr lang="en-GB" sz="1200" dirty="0" err="1"/>
              <a:t>mixies</a:t>
            </a:r>
            <a:r>
              <a:rPr lang="en-GB" sz="1200" dirty="0"/>
              <a:t> (Spectron) / Pets Alive (</a:t>
            </a:r>
            <a:r>
              <a:rPr lang="en-GB" sz="1200" dirty="0" err="1"/>
              <a:t>zuru</a:t>
            </a:r>
            <a:r>
              <a:rPr lang="en-GB" sz="1200" dirty="0"/>
              <a:t>) / Gabby (spin)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Junior BS : Mega </a:t>
            </a:r>
            <a:r>
              <a:rPr lang="en-GB" sz="1200" dirty="0" err="1"/>
              <a:t>bloks</a:t>
            </a:r>
            <a:r>
              <a:rPr lang="en-GB" sz="1200" dirty="0"/>
              <a:t> junior builder (</a:t>
            </a:r>
            <a:r>
              <a:rPr lang="en-GB" sz="1200" dirty="0" err="1"/>
              <a:t>mattel</a:t>
            </a:r>
            <a:r>
              <a:rPr lang="en-GB" sz="1200" dirty="0"/>
              <a:t>)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1A142-58BA-4283-8945-0CA040D1F991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1939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Gabby’s Dollhouse contributes to 7% of the market gains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1A142-58BA-4283-8945-0CA040D1F991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5830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the top 5 properties globally so far this year:</a:t>
            </a:r>
          </a:p>
          <a:p>
            <a:r>
              <a:rPr lang="en-US" dirty="0"/>
              <a:t>We find Pokémon which continues to top the ranks after finishing #1 already in 2022.</a:t>
            </a:r>
          </a:p>
          <a:p>
            <a:r>
              <a:rPr lang="en-US" dirty="0"/>
              <a:t>Then Squishmallows, SW, the Marvel Universe and then Hot Wheels.</a:t>
            </a:r>
          </a:p>
          <a:p>
            <a:endParaRPr lang="en-US" dirty="0"/>
          </a:p>
          <a:p>
            <a:r>
              <a:rPr lang="en-US" dirty="0"/>
              <a:t>At the time of recording this presentation, the Barbie movie has just come out and Barbie toy sales are raging. So by the time you hear this, I bet she will be back in the top 5. </a:t>
            </a:r>
          </a:p>
          <a:p>
            <a:endParaRPr lang="en-US" dirty="0"/>
          </a:p>
          <a:p>
            <a:r>
              <a:rPr lang="en-US" dirty="0" err="1"/>
              <a:t>Pokemon</a:t>
            </a:r>
            <a:r>
              <a:rPr lang="en-US" dirty="0"/>
              <a:t> : STCG (78%) with </a:t>
            </a:r>
            <a:r>
              <a:rPr lang="en-US" dirty="0" err="1"/>
              <a:t>asmodee</a:t>
            </a:r>
            <a:r>
              <a:rPr lang="en-US" dirty="0"/>
              <a:t> / Action figures (6%) with </a:t>
            </a:r>
            <a:r>
              <a:rPr lang="en-US" dirty="0" err="1"/>
              <a:t>funko</a:t>
            </a:r>
            <a:r>
              <a:rPr lang="en-US" dirty="0"/>
              <a:t> / </a:t>
            </a:r>
            <a:r>
              <a:rPr lang="en-US" dirty="0" err="1"/>
              <a:t>Traditionnal</a:t>
            </a:r>
            <a:r>
              <a:rPr lang="en-US" dirty="0"/>
              <a:t> plush (5%) with </a:t>
            </a:r>
            <a:r>
              <a:rPr lang="en-US" dirty="0" err="1"/>
              <a:t>jazwares</a:t>
            </a:r>
            <a:r>
              <a:rPr lang="en-US" dirty="0"/>
              <a:t> </a:t>
            </a:r>
            <a:r>
              <a:rPr lang="en-US" dirty="0" err="1"/>
              <a:t>squishmallows</a:t>
            </a:r>
            <a:endParaRPr lang="en-US" dirty="0"/>
          </a:p>
          <a:p>
            <a:r>
              <a:rPr lang="en-US" dirty="0"/>
              <a:t>Star wars : building sets (84%) with </a:t>
            </a:r>
            <a:r>
              <a:rPr lang="en-US" dirty="0" err="1"/>
              <a:t>lego</a:t>
            </a:r>
            <a:r>
              <a:rPr lang="en-US" dirty="0"/>
              <a:t> / AF (5%) with </a:t>
            </a:r>
            <a:r>
              <a:rPr lang="en-US" dirty="0" err="1"/>
              <a:t>funko</a:t>
            </a:r>
            <a:r>
              <a:rPr lang="en-US" dirty="0"/>
              <a:t> </a:t>
            </a:r>
          </a:p>
          <a:p>
            <a:r>
              <a:rPr lang="en-US" dirty="0"/>
              <a:t>Marvel : building sets (48%) with </a:t>
            </a:r>
            <a:r>
              <a:rPr lang="en-US" dirty="0" err="1"/>
              <a:t>lego</a:t>
            </a:r>
            <a:r>
              <a:rPr lang="en-US" dirty="0"/>
              <a:t> / AF (20%) with Hasbro and </a:t>
            </a:r>
            <a:r>
              <a:rPr lang="en-US" dirty="0" err="1"/>
              <a:t>funko</a:t>
            </a:r>
            <a:r>
              <a:rPr lang="en-US" dirty="0"/>
              <a:t> / PS figure (</a:t>
            </a:r>
            <a:r>
              <a:rPr lang="en-US"/>
              <a:t>7%) </a:t>
            </a:r>
            <a:r>
              <a:rPr lang="en-US" dirty="0"/>
              <a:t>with </a:t>
            </a:r>
            <a:r>
              <a:rPr lang="en-US" dirty="0" err="1"/>
              <a:t>hasbro</a:t>
            </a:r>
            <a:endParaRPr lang="en-US" dirty="0"/>
          </a:p>
          <a:p>
            <a:r>
              <a:rPr lang="en-US" dirty="0"/>
              <a:t>Paw patrol : PS Figure playsets (42%) with spin / </a:t>
            </a:r>
            <a:r>
              <a:rPr lang="en-US" dirty="0" err="1"/>
              <a:t>ps</a:t>
            </a:r>
            <a:r>
              <a:rPr lang="en-US" dirty="0"/>
              <a:t> vehicles (14%) with spin / </a:t>
            </a:r>
            <a:r>
              <a:rPr lang="en-US" dirty="0" err="1"/>
              <a:t>ps</a:t>
            </a:r>
            <a:r>
              <a:rPr lang="en-US" dirty="0"/>
              <a:t> electronic learning (6%) with Vtech</a:t>
            </a:r>
          </a:p>
          <a:p>
            <a:r>
              <a:rPr lang="en-US" dirty="0"/>
              <a:t>Barbie : fashion dolls (51%) / fashion Acc(44%)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064">
              <a:defRPr/>
            </a:pPr>
            <a:fld id="{4651A142-58BA-4283-8945-0CA040D1F991}" type="slidenum">
              <a:rPr lang="en-IN">
                <a:solidFill>
                  <a:prstClr val="black"/>
                </a:solidFill>
              </a:rPr>
              <a:pPr defTabSz="966064">
                <a:defRPr/>
              </a:pPr>
              <a:t>11</a:t>
            </a:fld>
            <a:endParaRPr lang="en-I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03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 </a:t>
            </a:r>
            <a:r>
              <a:rPr lang="fr-FR" dirty="0" err="1"/>
              <a:t>conclude</a:t>
            </a:r>
            <a:r>
              <a:rPr lang="fr-FR" dirty="0"/>
              <a:t>,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51A142-58BA-4283-8945-0CA040D1F991}" type="slidenum">
              <a:rPr lang="en-IN" smtClean="0"/>
              <a:pPr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950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ta Objec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0CE092-AE08-05DE-F5ED-56B4EB7B3D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946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F3D3B3-284E-5E26-9C88-14CCD24E19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8641" y="1910339"/>
            <a:ext cx="5753100" cy="2537180"/>
          </a:xfrm>
        </p:spPr>
        <p:txBody>
          <a:bodyPr wrap="square" anchor="b">
            <a:noAutofit/>
          </a:bodyPr>
          <a:lstStyle>
            <a:lvl1pPr algn="l">
              <a:lnSpc>
                <a:spcPct val="80000"/>
              </a:lnSpc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  <a:endParaRPr lang="en-IN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648970C-D85B-92D8-0DFC-95D20F585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41" y="6083583"/>
            <a:ext cx="2627376" cy="2076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IN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8E017CD-9662-04B5-F64E-D27C3545DC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641" y="4730750"/>
            <a:ext cx="5753100" cy="893763"/>
          </a:xfrm>
        </p:spPr>
        <p:txBody>
          <a:bodyPr/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subhead, if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4D092-37DD-A1AC-50A1-84AF58597F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/>
        </p:blipFill>
        <p:spPr>
          <a:xfrm>
            <a:off x="225083" y="255508"/>
            <a:ext cx="332297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0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one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12CD2-AD78-3ED0-D859-8125508BF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9B59CD-0F7D-2DB4-BA77-1C2974E35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1" y="580801"/>
            <a:ext cx="5657850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5F39A24-3BD0-C227-4B6D-D6364B145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1" y="1181362"/>
            <a:ext cx="56578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E6F4A28B-DAA1-0788-9DB1-F2A6EFB30D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E9D05F-C9BE-A624-5C14-09F8E9B234C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4350" y="1951038"/>
            <a:ext cx="56578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BF4215A-BAE1-BD0C-EE0C-7C83A866F6F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600892" y="0"/>
            <a:ext cx="5591107" cy="5608639"/>
          </a:xfrm>
          <a:custGeom>
            <a:avLst/>
            <a:gdLst>
              <a:gd name="connsiteX0" fmla="*/ 1650238 w 5591107"/>
              <a:gd name="connsiteY0" fmla="*/ 0 h 5608639"/>
              <a:gd name="connsiteX1" fmla="*/ 4266282 w 5591107"/>
              <a:gd name="connsiteY1" fmla="*/ 0 h 5608639"/>
              <a:gd name="connsiteX2" fmla="*/ 4368342 w 5591107"/>
              <a:gd name="connsiteY2" fmla="*/ 49165 h 5608639"/>
              <a:gd name="connsiteX3" fmla="*/ 5584674 w 5591107"/>
              <a:gd name="connsiteY3" fmla="*/ 1287709 h 5608639"/>
              <a:gd name="connsiteX4" fmla="*/ 5591107 w 5591107"/>
              <a:gd name="connsiteY4" fmla="*/ 1301166 h 5608639"/>
              <a:gd name="connsiteX5" fmla="*/ 5591107 w 5591107"/>
              <a:gd name="connsiteY5" fmla="*/ 3994795 h 5608639"/>
              <a:gd name="connsiteX6" fmla="*/ 5559474 w 5591107"/>
              <a:gd name="connsiteY6" fmla="*/ 4060462 h 5608639"/>
              <a:gd name="connsiteX7" fmla="*/ 2958260 w 5591107"/>
              <a:gd name="connsiteY7" fmla="*/ 5608639 h 5608639"/>
              <a:gd name="connsiteX8" fmla="*/ 0 w 5591107"/>
              <a:gd name="connsiteY8" fmla="*/ 2650379 h 5608639"/>
              <a:gd name="connsiteX9" fmla="*/ 1548178 w 5591107"/>
              <a:gd name="connsiteY9" fmla="*/ 49165 h 56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1107" h="5608639">
                <a:moveTo>
                  <a:pt x="1650238" y="0"/>
                </a:moveTo>
                <a:lnTo>
                  <a:pt x="4266282" y="0"/>
                </a:lnTo>
                <a:lnTo>
                  <a:pt x="4368342" y="49165"/>
                </a:lnTo>
                <a:cubicBezTo>
                  <a:pt x="4887060" y="330949"/>
                  <a:pt x="5312073" y="763367"/>
                  <a:pt x="5584674" y="1287709"/>
                </a:cubicBezTo>
                <a:lnTo>
                  <a:pt x="5591107" y="1301166"/>
                </a:lnTo>
                <a:lnTo>
                  <a:pt x="5591107" y="3994795"/>
                </a:lnTo>
                <a:lnTo>
                  <a:pt x="5559474" y="4060462"/>
                </a:lnTo>
                <a:cubicBezTo>
                  <a:pt x="5058524" y="4982626"/>
                  <a:pt x="4081499" y="5608639"/>
                  <a:pt x="2958260" y="5608639"/>
                </a:cubicBezTo>
                <a:cubicBezTo>
                  <a:pt x="1324458" y="5608639"/>
                  <a:pt x="0" y="4284181"/>
                  <a:pt x="0" y="2650379"/>
                </a:cubicBezTo>
                <a:cubicBezTo>
                  <a:pt x="0" y="1527140"/>
                  <a:pt x="626014" y="550115"/>
                  <a:pt x="1548178" y="491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385B7-8B17-ED47-55CE-A5B292F71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91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D00D4-F082-1365-BF64-27E347EA8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DE2D11-A12E-1452-7DE6-3AC6C1160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92E159C-B515-A978-E87E-8FFBF60D85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8C4EECD2-1FCD-4D04-C958-7F2D32DDFF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589529D-BE8D-7B2C-4029-CAD2DB55F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6488" y="2605183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1742F5-330B-7322-62D2-C525F2BC21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093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8F1D284-29F2-174F-2541-58C7F8F672A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50725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6DC6A49-8A46-C406-AD41-48B1DB6E16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28754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3D0FB1F-13ED-5AB4-153A-E2345C04F5B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91523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888B08B-365D-56AB-B5D9-75B3D5FBB60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69552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5C9E397-F7E8-3D4E-734D-549E60343B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488" y="4564628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854B88F-FC54-2777-88D1-10AC42C778F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093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61C3472-11B1-9D73-CAC2-E2EEF4462C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50725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8EC75E2-565D-900F-5222-CB88C99133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28754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13799A7-90A1-BDC0-98C0-AF6C24D91A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91523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29EF879-D3EE-5E6B-ABF1-BB9FF092E6D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69552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E59774E-F77D-533C-D34A-720ED89193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349" y="2172867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BE0A0E3-E64F-E243-BA6D-93B568214F8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50725" y="2172867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C11203F-69B0-D6D1-C5E2-5D130BE6458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91523" y="2172867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E2CCD4DE-A89C-45C0-5519-53202843972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91523" y="4100512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A08DD89-845C-799B-5435-68024FEC63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50725" y="4100512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CF26290-2495-80AD-D5F0-490C0784E1F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34820" y="4100512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323610-14B8-1E31-5A96-EE65AF8BB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6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har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65373"/>
            <a:ext cx="5316587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65373"/>
            <a:ext cx="5316589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A1C7365E-57FE-36F6-4B76-41D47B39D5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81EB81-75FA-2849-CD5D-CFFFBA5676B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4350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B3B6B58-3CE0-EBF7-B6CC-8553A614955A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84925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650D01-5D3B-ABF0-D6BD-635A57EAF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80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37FC53-3024-0D1B-3F35-8D57D47A0F15}"/>
              </a:ext>
            </a:extLst>
          </p:cNvPr>
          <p:cNvCxnSpPr>
            <a:cxnSpLocks/>
          </p:cNvCxnSpPr>
          <p:nvPr userDrawn="1"/>
        </p:nvCxnSpPr>
        <p:spPr>
          <a:xfrm>
            <a:off x="6095998" y="2412225"/>
            <a:ext cx="0" cy="338328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747799"/>
            <a:ext cx="5581648" cy="50292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5310" y="1747799"/>
            <a:ext cx="5596153" cy="5029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B8DB7C-44AC-1035-89A9-E6DB6DFAE6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0558" y="4238238"/>
            <a:ext cx="5301119" cy="153987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83C482A-8F14-F6F4-83B9-0BF3BEE003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3788" y="2370216"/>
            <a:ext cx="5301127" cy="15476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6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6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6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86868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154430" marR="0" lvl="4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400"/>
              </a:spcAft>
              <a:buClr>
                <a:srgbClr val="A687B7"/>
              </a:buClr>
              <a:buSzPct val="80000"/>
              <a:buFont typeface="Roboto Condensed" panose="02000000000000000000" pitchFamily="2" charset="0"/>
              <a:buChar char="—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 panose="02000000000000000000" pitchFamily="2" charset="0"/>
            </a:endParaRP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253DA30-2BF5-C5E1-54C6-17CC7E7781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7081" y="4111814"/>
            <a:ext cx="5318092" cy="1666294"/>
          </a:xfrm>
          <a:prstGeom prst="rect">
            <a:avLst/>
          </a:prstGeom>
          <a:solidFill>
            <a:schemeClr val="tx2"/>
          </a:solidFill>
        </p:spPr>
        <p:txBody>
          <a:bodyPr lIns="91440" rIns="91440" anchor="ctr" anchorCtr="0"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text here</a:t>
            </a:r>
            <a:endParaRPr lang="en-IN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9D380BEC-3217-552B-2864-065B003CA5C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390315" y="2370215"/>
            <a:ext cx="5314901" cy="153986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lnSpc>
                <a:spcPct val="90000"/>
              </a:lnSpc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  <p:sp>
        <p:nvSpPr>
          <p:cNvPr id="6" name="Slide Number Placeholder 167">
            <a:extLst>
              <a:ext uri="{FF2B5EF4-FFF2-40B4-BE49-F238E27FC236}">
                <a16:creationId xmlns:a16="http://schemas.microsoft.com/office/drawing/2014/main" id="{C0779349-EEAF-87EB-4437-E5538A4B7763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843DC-595C-9F99-0C5A-9A06846EF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C9E611-C0D6-8DFB-9EC6-4A1F5D255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9539DE8E-9A07-2C43-B95B-7173341C87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AFD9A1-A69D-F456-B3C1-6FA68C7FBE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43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72197"/>
            <a:ext cx="5316587" cy="50292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72197"/>
            <a:ext cx="5316589" cy="50292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37FC53-3024-0D1B-3F35-8D57D47A0F15}"/>
              </a:ext>
            </a:extLst>
          </p:cNvPr>
          <p:cNvCxnSpPr>
            <a:cxnSpLocks/>
          </p:cNvCxnSpPr>
          <p:nvPr userDrawn="1"/>
        </p:nvCxnSpPr>
        <p:spPr>
          <a:xfrm>
            <a:off x="6097778" y="1979021"/>
            <a:ext cx="0" cy="384048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83C482A-8F14-F6F4-83B9-0BF3BEE003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14350" y="2618593"/>
            <a:ext cx="5316587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marR="0" lvl="0" fontAlgn="auto">
              <a:buClr>
                <a:srgbClr val="A687B7"/>
              </a:buClr>
              <a:tabLst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Click to edit Master text styles</a:t>
            </a:r>
          </a:p>
          <a:p>
            <a:pPr marR="0" lvl="1" fontAlgn="auto">
              <a:buClr>
                <a:srgbClr val="A687B7"/>
              </a:buClr>
              <a:buSzTx/>
              <a:tabLst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Second level</a:t>
            </a:r>
          </a:p>
          <a:p>
            <a:pPr marR="0" lvl="2" fontAlgn="auto">
              <a:buClr>
                <a:srgbClr val="A687B7"/>
              </a:buClr>
              <a:buSzTx/>
              <a:tabLst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Third level</a:t>
            </a:r>
          </a:p>
          <a:p>
            <a:pPr marR="0" lvl="3" fontAlgn="auto">
              <a:spcBef>
                <a:spcPts val="600"/>
              </a:spcBef>
              <a:buClr>
                <a:srgbClr val="A687B7"/>
              </a:buClr>
              <a:buSzTx/>
              <a:tabLst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Fourth level</a:t>
            </a:r>
          </a:p>
          <a:p>
            <a:pPr marR="0" lvl="4" fontAlgn="auto">
              <a:spcBef>
                <a:spcPts val="600"/>
              </a:spcBef>
              <a:buClr>
                <a:srgbClr val="A687B7"/>
              </a:buClr>
              <a:tabLst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Fifth level</a:t>
            </a:r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9D380BEC-3217-552B-2864-065B003CA5C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384875" y="2618593"/>
            <a:ext cx="5316588" cy="3200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rgbClr val="A687B7"/>
              </a:buClr>
              <a:buSzPct val="8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Click to edit Master text styles</a:t>
            </a:r>
          </a:p>
          <a:p>
            <a:pPr marL="514350" marR="0" lvl="1" indent="-33178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rgbClr val="A687B7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Second level</a:t>
            </a:r>
          </a:p>
          <a:p>
            <a:pPr marL="741363" marR="0" lvl="2" indent="-3302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rgbClr val="A687B7"/>
              </a:buClr>
              <a:buSzTx/>
              <a:buFont typeface="Roboto Condensed" panose="02000000000000000000" pitchFamily="2" charset="0"/>
              <a:buChar char="―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Third level</a:t>
            </a:r>
          </a:p>
          <a:p>
            <a:pPr marL="868680" marR="0" lvl="3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400"/>
              </a:spcAft>
              <a:buClr>
                <a:srgbClr val="A687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Fourth level</a:t>
            </a:r>
          </a:p>
          <a:p>
            <a:pPr marL="1154430" marR="0" lvl="4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400"/>
              </a:spcAft>
              <a:buClr>
                <a:srgbClr val="A687B7"/>
              </a:buClr>
              <a:buSzPct val="80000"/>
              <a:buFont typeface="Roboto Condensed" panose="02000000000000000000" pitchFamily="2" charset="0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Fifth level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EDCB385B-9887-7913-F54B-23C7B5AEBB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99BB7-6CC7-E8AC-C418-132C47964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6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4 Picture and 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BE053E9-FD01-9598-397D-97108DCF9C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23130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E3C149F-867A-8BB0-BB4E-8E10D271E7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517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EA8E016-F9BD-2756-A631-50C90B3E2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71905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9A3B274-92D0-25BC-B3FF-7ED3D23272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293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B7DCCE1-2409-ADCB-60A8-25EE72C4D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293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tx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21742FA-217F-8CE8-C360-425C67881F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3192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tx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6BE5BF7-7E24-F554-D438-2E40E4409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8161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tx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18ED0E5-B26B-637E-0AD3-0AC68C10B6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3130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tx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6EEEF4-EA9E-18C9-F361-D7EBDCE6A8C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0012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A1E6DC1-A791-6956-DFE0-93F31D0C22B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85624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2EA186D-950D-4FE5-6ACC-F87AE23C49D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511236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7A93BAA-FB72-436C-F92A-995B9A81524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36849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3" name="Slide Number Placeholder 167">
            <a:extLst>
              <a:ext uri="{FF2B5EF4-FFF2-40B4-BE49-F238E27FC236}">
                <a16:creationId xmlns:a16="http://schemas.microsoft.com/office/drawing/2014/main" id="{24BEE97F-A907-A9A6-23A5-79AE86AF2A60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C5B76F-EA3B-304E-A76C-DA320B475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D400DF7-688E-6F86-1EDA-CE0D5D0B7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0C8B698B-5EC9-6537-D61C-A2AE41520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9AA975-C953-BFC1-789C-DB2361C2B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364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 Content Boxes with Icon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06B89B-127D-2E0C-4B8B-C7BFDEE71D9D}"/>
              </a:ext>
            </a:extLst>
          </p:cNvPr>
          <p:cNvCxnSpPr>
            <a:cxnSpLocks/>
          </p:cNvCxnSpPr>
          <p:nvPr userDrawn="1"/>
        </p:nvCxnSpPr>
        <p:spPr>
          <a:xfrm>
            <a:off x="419100" y="3786515"/>
            <a:ext cx="1133856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CD37AE1-6071-2CD2-18A6-80671FA8DD64}"/>
              </a:ext>
            </a:extLst>
          </p:cNvPr>
          <p:cNvCxnSpPr>
            <a:cxnSpLocks/>
          </p:cNvCxnSpPr>
          <p:nvPr userDrawn="1"/>
        </p:nvCxnSpPr>
        <p:spPr>
          <a:xfrm>
            <a:off x="414569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F40AFE-2951-BD24-2269-DB5FA13C35C0}"/>
              </a:ext>
            </a:extLst>
          </p:cNvPr>
          <p:cNvCxnSpPr>
            <a:cxnSpLocks/>
          </p:cNvCxnSpPr>
          <p:nvPr userDrawn="1"/>
        </p:nvCxnSpPr>
        <p:spPr>
          <a:xfrm>
            <a:off x="804630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4D25FE-7361-27FA-3D51-94716C3D1B7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928807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8974FD50-66AC-D3AB-3243-DBBFC74101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750" y="2551667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413D331-CFAB-2323-948A-B504F792E8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750" y="3042044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A986DF61-055F-A896-AE2E-01163F96EA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4360" y="3042044"/>
            <a:ext cx="3383280" cy="61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D5AA69AB-BE80-99DF-27B7-FC3205F36A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04970" y="2551667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3C4A9CD1-7186-F8AE-EC1E-A7FCBE5864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4970" y="3042044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817E2C47-3968-BFB3-72BF-E658025891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750" y="4780242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01B075-641C-E893-D234-66C0403D3E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3750" y="5267690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6C5EFCAD-CB6C-9C6D-A146-77B6270465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59041" y="4780242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AB255D0C-E2F5-CD6E-A37A-35C126C66F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9041" y="5267690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835662B6-2048-6B02-BABA-10E37ED733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4360" y="2551667"/>
            <a:ext cx="3383280" cy="457201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5021A052-3C82-290E-4E3A-9ADB1A505292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3C6FC6-00A0-0E0E-7477-48EFFB756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54357FF-1DF6-5A96-C7A8-41DE97875E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CA6E4779-95F6-FD2D-07CE-77D6F6A3B9F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3D1C8D7-3AD5-FADE-187E-CFAD036C95AD}"/>
              </a:ext>
            </a:extLst>
          </p:cNvPr>
          <p:cNvSpPr/>
          <p:nvPr userDrawn="1"/>
        </p:nvSpPr>
        <p:spPr>
          <a:xfrm>
            <a:off x="8680745" y="3985033"/>
            <a:ext cx="685800" cy="685800"/>
          </a:xfrm>
          <a:prstGeom prst="ellipse">
            <a:avLst/>
          </a:prstGeom>
          <a:gradFill>
            <a:gsLst>
              <a:gs pos="53000">
                <a:srgbClr val="BD3884"/>
              </a:gs>
              <a:gs pos="35000">
                <a:srgbClr val="D94B7D"/>
              </a:gs>
              <a:gs pos="21000">
                <a:srgbClr val="F75F75"/>
              </a:gs>
              <a:gs pos="5000">
                <a:srgbClr val="FF9971"/>
              </a:gs>
              <a:gs pos="95000">
                <a:srgbClr val="7A4C93"/>
              </a:gs>
              <a:gs pos="84000">
                <a:srgbClr val="7A4C93">
                  <a:lumMod val="89000"/>
                  <a:lumOff val="11000"/>
                </a:srgbClr>
              </a:gs>
              <a:gs pos="70000">
                <a:srgbClr val="90458E">
                  <a:lumMod val="97000"/>
                  <a:lumOff val="3000"/>
                </a:srgbClr>
              </a:gs>
            </a:gsLst>
            <a:lin ang="7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F72E36-E7C4-1036-14EB-C428445E1C9E}"/>
              </a:ext>
            </a:extLst>
          </p:cNvPr>
          <p:cNvSpPr/>
          <p:nvPr userDrawn="1"/>
        </p:nvSpPr>
        <p:spPr>
          <a:xfrm>
            <a:off x="2825454" y="3985033"/>
            <a:ext cx="685800" cy="685800"/>
          </a:xfrm>
          <a:prstGeom prst="ellipse">
            <a:avLst/>
          </a:prstGeom>
          <a:gradFill>
            <a:gsLst>
              <a:gs pos="53000">
                <a:srgbClr val="BD3884"/>
              </a:gs>
              <a:gs pos="35000">
                <a:srgbClr val="D94B7D"/>
              </a:gs>
              <a:gs pos="21000">
                <a:srgbClr val="F75F75"/>
              </a:gs>
              <a:gs pos="5000">
                <a:srgbClr val="FF9971"/>
              </a:gs>
              <a:gs pos="95000">
                <a:srgbClr val="7A4C93"/>
              </a:gs>
              <a:gs pos="84000">
                <a:srgbClr val="7A4C93">
                  <a:lumMod val="89000"/>
                  <a:lumOff val="11000"/>
                </a:srgbClr>
              </a:gs>
              <a:gs pos="70000">
                <a:srgbClr val="90458E">
                  <a:lumMod val="97000"/>
                  <a:lumOff val="3000"/>
                </a:srgbClr>
              </a:gs>
            </a:gsLst>
            <a:lin ang="7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F45B01-E522-2CE6-649D-F96E1D208C85}"/>
              </a:ext>
            </a:extLst>
          </p:cNvPr>
          <p:cNvSpPr/>
          <p:nvPr userDrawn="1"/>
        </p:nvSpPr>
        <p:spPr>
          <a:xfrm>
            <a:off x="9653710" y="1743277"/>
            <a:ext cx="685800" cy="685800"/>
          </a:xfrm>
          <a:prstGeom prst="ellipse">
            <a:avLst/>
          </a:prstGeom>
          <a:gradFill>
            <a:gsLst>
              <a:gs pos="53000">
                <a:srgbClr val="BD3884"/>
              </a:gs>
              <a:gs pos="35000">
                <a:srgbClr val="D94B7D"/>
              </a:gs>
              <a:gs pos="21000">
                <a:srgbClr val="F75F75"/>
              </a:gs>
              <a:gs pos="5000">
                <a:srgbClr val="FF9971"/>
              </a:gs>
              <a:gs pos="95000">
                <a:srgbClr val="7A4C93"/>
              </a:gs>
              <a:gs pos="84000">
                <a:srgbClr val="7A4C93">
                  <a:lumMod val="89000"/>
                  <a:lumOff val="11000"/>
                </a:srgbClr>
              </a:gs>
              <a:gs pos="70000">
                <a:srgbClr val="90458E">
                  <a:lumMod val="97000"/>
                  <a:lumOff val="3000"/>
                </a:srgbClr>
              </a:gs>
            </a:gsLst>
            <a:lin ang="7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E2E7DD-DF9F-186A-F924-D2B0B018E20A}"/>
              </a:ext>
            </a:extLst>
          </p:cNvPr>
          <p:cNvSpPr/>
          <p:nvPr userDrawn="1"/>
        </p:nvSpPr>
        <p:spPr>
          <a:xfrm>
            <a:off x="5753100" y="1743277"/>
            <a:ext cx="685800" cy="685800"/>
          </a:xfrm>
          <a:prstGeom prst="ellipse">
            <a:avLst/>
          </a:prstGeom>
          <a:gradFill>
            <a:gsLst>
              <a:gs pos="53000">
                <a:srgbClr val="BD3884"/>
              </a:gs>
              <a:gs pos="35000">
                <a:srgbClr val="D94B7D"/>
              </a:gs>
              <a:gs pos="21000">
                <a:srgbClr val="F75F75"/>
              </a:gs>
              <a:gs pos="5000">
                <a:srgbClr val="FF9971"/>
              </a:gs>
              <a:gs pos="95000">
                <a:srgbClr val="7A4C93"/>
              </a:gs>
              <a:gs pos="84000">
                <a:srgbClr val="7A4C93">
                  <a:lumMod val="89000"/>
                  <a:lumOff val="11000"/>
                </a:srgbClr>
              </a:gs>
              <a:gs pos="70000">
                <a:srgbClr val="90458E">
                  <a:lumMod val="97000"/>
                  <a:lumOff val="3000"/>
                </a:srgbClr>
              </a:gs>
            </a:gsLst>
            <a:lin ang="7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C29683-5EC5-D044-7766-B88A1E03C34D}"/>
              </a:ext>
            </a:extLst>
          </p:cNvPr>
          <p:cNvSpPr/>
          <p:nvPr userDrawn="1"/>
        </p:nvSpPr>
        <p:spPr>
          <a:xfrm>
            <a:off x="1852490" y="1743277"/>
            <a:ext cx="685800" cy="685800"/>
          </a:xfrm>
          <a:prstGeom prst="ellipse">
            <a:avLst/>
          </a:prstGeom>
          <a:gradFill>
            <a:gsLst>
              <a:gs pos="53000">
                <a:srgbClr val="BD3884"/>
              </a:gs>
              <a:gs pos="35000">
                <a:srgbClr val="D94B7D"/>
              </a:gs>
              <a:gs pos="21000">
                <a:srgbClr val="F75F75"/>
              </a:gs>
              <a:gs pos="5000">
                <a:srgbClr val="FF9971"/>
              </a:gs>
              <a:gs pos="95000">
                <a:srgbClr val="7A4C93"/>
              </a:gs>
              <a:gs pos="84000">
                <a:srgbClr val="7A4C93">
                  <a:lumMod val="89000"/>
                  <a:lumOff val="11000"/>
                </a:srgbClr>
              </a:gs>
              <a:gs pos="70000">
                <a:srgbClr val="90458E">
                  <a:lumMod val="97000"/>
                  <a:lumOff val="3000"/>
                </a:srgbClr>
              </a:gs>
            </a:gsLst>
            <a:lin ang="7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8C412-39EC-B65F-0D92-27C5594EC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59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6DDA1BA3-9EC5-1D7F-3919-A7D067AA0B32}"/>
              </a:ext>
            </a:extLst>
          </p:cNvPr>
          <p:cNvSpPr txBox="1">
            <a:spLocks/>
          </p:cNvSpPr>
          <p:nvPr userDrawn="1"/>
        </p:nvSpPr>
        <p:spPr>
          <a:xfrm>
            <a:off x="8841070" y="6237248"/>
            <a:ext cx="2578283" cy="28572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/>
              <a:t>Circana, Inc. and Circana Group, L.P. Proprietary and confidential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BCB3540-8407-5C0A-8CEF-99D967E659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80865" y="1736926"/>
            <a:ext cx="5578274" cy="5121074"/>
          </a:xfrm>
          <a:custGeom>
            <a:avLst/>
            <a:gdLst>
              <a:gd name="connsiteX0" fmla="*/ 2789137 w 5578274"/>
              <a:gd name="connsiteY0" fmla="*/ 0 h 5121074"/>
              <a:gd name="connsiteX1" fmla="*/ 2845632 w 5578274"/>
              <a:gd name="connsiteY1" fmla="*/ 2853 h 5121074"/>
              <a:gd name="connsiteX2" fmla="*/ 2820503 w 5578274"/>
              <a:gd name="connsiteY2" fmla="*/ 167503 h 5121074"/>
              <a:gd name="connsiteX3" fmla="*/ 2808187 w 5578274"/>
              <a:gd name="connsiteY3" fmla="*/ 411413 h 5121074"/>
              <a:gd name="connsiteX4" fmla="*/ 5193748 w 5578274"/>
              <a:gd name="connsiteY4" fmla="*/ 2796974 h 5121074"/>
              <a:gd name="connsiteX5" fmla="*/ 5437658 w 5578274"/>
              <a:gd name="connsiteY5" fmla="*/ 2784658 h 5121074"/>
              <a:gd name="connsiteX6" fmla="*/ 5576974 w 5578274"/>
              <a:gd name="connsiteY6" fmla="*/ 2763396 h 5121074"/>
              <a:gd name="connsiteX7" fmla="*/ 5578274 w 5578274"/>
              <a:gd name="connsiteY7" fmla="*/ 2789137 h 5121074"/>
              <a:gd name="connsiteX8" fmla="*/ 4348570 w 5578274"/>
              <a:gd name="connsiteY8" fmla="*/ 5101934 h 5121074"/>
              <a:gd name="connsiteX9" fmla="*/ 4317064 w 5578274"/>
              <a:gd name="connsiteY9" fmla="*/ 5121074 h 5121074"/>
              <a:gd name="connsiteX10" fmla="*/ 1261211 w 5578274"/>
              <a:gd name="connsiteY10" fmla="*/ 5121074 h 5121074"/>
              <a:gd name="connsiteX11" fmla="*/ 1229704 w 5578274"/>
              <a:gd name="connsiteY11" fmla="*/ 5101934 h 5121074"/>
              <a:gd name="connsiteX12" fmla="*/ 0 w 5578274"/>
              <a:gd name="connsiteY12" fmla="*/ 2789137 h 5121074"/>
              <a:gd name="connsiteX13" fmla="*/ 2789137 w 5578274"/>
              <a:gd name="connsiteY13" fmla="*/ 0 h 512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78274" h="5121074">
                <a:moveTo>
                  <a:pt x="2789137" y="0"/>
                </a:moveTo>
                <a:lnTo>
                  <a:pt x="2845632" y="2853"/>
                </a:lnTo>
                <a:lnTo>
                  <a:pt x="2820503" y="167503"/>
                </a:lnTo>
                <a:cubicBezTo>
                  <a:pt x="2812359" y="247699"/>
                  <a:pt x="2808187" y="329069"/>
                  <a:pt x="2808187" y="411413"/>
                </a:cubicBezTo>
                <a:cubicBezTo>
                  <a:pt x="2808187" y="1728922"/>
                  <a:pt x="3876239" y="2796974"/>
                  <a:pt x="5193748" y="2796974"/>
                </a:cubicBezTo>
                <a:cubicBezTo>
                  <a:pt x="5276092" y="2796974"/>
                  <a:pt x="5357462" y="2792802"/>
                  <a:pt x="5437658" y="2784658"/>
                </a:cubicBezTo>
                <a:lnTo>
                  <a:pt x="5576974" y="2763396"/>
                </a:lnTo>
                <a:lnTo>
                  <a:pt x="5578274" y="2789137"/>
                </a:lnTo>
                <a:cubicBezTo>
                  <a:pt x="5578274" y="3751886"/>
                  <a:pt x="5090485" y="4600705"/>
                  <a:pt x="4348570" y="5101934"/>
                </a:cubicBezTo>
                <a:lnTo>
                  <a:pt x="4317064" y="5121074"/>
                </a:lnTo>
                <a:lnTo>
                  <a:pt x="1261211" y="5121074"/>
                </a:lnTo>
                <a:lnTo>
                  <a:pt x="1229704" y="5101934"/>
                </a:lnTo>
                <a:cubicBezTo>
                  <a:pt x="487789" y="4600705"/>
                  <a:pt x="0" y="3751886"/>
                  <a:pt x="0" y="2789137"/>
                </a:cubicBezTo>
                <a:cubicBezTo>
                  <a:pt x="0" y="1248739"/>
                  <a:pt x="1248739" y="0"/>
                  <a:pt x="2789137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182880" anchor="ctr" anchorCtr="0">
            <a:noAutofit/>
          </a:bodyPr>
          <a:lstStyle>
            <a:lvl1pPr marL="0" indent="0" algn="l">
              <a:buFontTx/>
              <a:buNone/>
              <a:defRPr sz="1600"/>
            </a:lvl1pPr>
          </a:lstStyle>
          <a:p>
            <a:endParaRPr lang="en-IN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5A48FF-CAF6-FC31-36E8-5FF31F7103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742639"/>
            <a:ext cx="4082340" cy="116790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400" b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F2F7D95E-D5A3-0BBB-7AFF-05BE2AE5BE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6498" y="-1"/>
            <a:ext cx="4733677" cy="4500322"/>
          </a:xfrm>
          <a:custGeom>
            <a:avLst/>
            <a:gdLst>
              <a:gd name="connsiteX0" fmla="*/ 1312355 w 4733677"/>
              <a:gd name="connsiteY0" fmla="*/ 0 h 4500322"/>
              <a:gd name="connsiteX1" fmla="*/ 3379965 w 4733677"/>
              <a:gd name="connsiteY1" fmla="*/ 0 h 4500322"/>
              <a:gd name="connsiteX2" fmla="*/ 3485216 w 4733677"/>
              <a:gd name="connsiteY2" fmla="*/ 50702 h 4500322"/>
              <a:gd name="connsiteX3" fmla="*/ 4733677 w 4733677"/>
              <a:gd name="connsiteY3" fmla="*/ 2148339 h 4500322"/>
              <a:gd name="connsiteX4" fmla="*/ 2828890 w 4733677"/>
              <a:gd name="connsiteY4" fmla="*/ 4485434 h 4500322"/>
              <a:gd name="connsiteX5" fmla="*/ 2731342 w 4733677"/>
              <a:gd name="connsiteY5" fmla="*/ 4500322 h 4500322"/>
              <a:gd name="connsiteX6" fmla="*/ 2718242 w 4733677"/>
              <a:gd name="connsiteY6" fmla="*/ 4240890 h 4500322"/>
              <a:gd name="connsiteX7" fmla="*/ 228678 w 4733677"/>
              <a:gd name="connsiteY7" fmla="*/ 1751326 h 4500322"/>
              <a:gd name="connsiteX8" fmla="*/ 0 w 4733677"/>
              <a:gd name="connsiteY8" fmla="*/ 1739779 h 4500322"/>
              <a:gd name="connsiteX9" fmla="*/ 11021 w 4733677"/>
              <a:gd name="connsiteY9" fmla="*/ 1667565 h 4500322"/>
              <a:gd name="connsiteX10" fmla="*/ 1160687 w 4733677"/>
              <a:gd name="connsiteY10" fmla="*/ 78837 h 450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33677" h="4500322">
                <a:moveTo>
                  <a:pt x="1312355" y="0"/>
                </a:moveTo>
                <a:lnTo>
                  <a:pt x="3379965" y="0"/>
                </a:lnTo>
                <a:lnTo>
                  <a:pt x="3485216" y="50702"/>
                </a:lnTo>
                <a:cubicBezTo>
                  <a:pt x="4228856" y="454672"/>
                  <a:pt x="4733677" y="1242552"/>
                  <a:pt x="4733677" y="2148339"/>
                </a:cubicBezTo>
                <a:cubicBezTo>
                  <a:pt x="4733677" y="3301160"/>
                  <a:pt x="3915950" y="4262989"/>
                  <a:pt x="2828890" y="4485434"/>
                </a:cubicBezTo>
                <a:lnTo>
                  <a:pt x="2731342" y="4500322"/>
                </a:lnTo>
                <a:lnTo>
                  <a:pt x="2718242" y="4240890"/>
                </a:lnTo>
                <a:cubicBezTo>
                  <a:pt x="2584932" y="2928213"/>
                  <a:pt x="1541355" y="1884636"/>
                  <a:pt x="228678" y="1751326"/>
                </a:cubicBezTo>
                <a:lnTo>
                  <a:pt x="0" y="1739779"/>
                </a:lnTo>
                <a:lnTo>
                  <a:pt x="11021" y="1667565"/>
                </a:lnTo>
                <a:cubicBezTo>
                  <a:pt x="150049" y="988153"/>
                  <a:pt x="577900" y="413948"/>
                  <a:pt x="1160687" y="78837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tIns="182880" anchor="t" anchorCtr="0">
            <a:no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endParaRPr lang="en-IN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D4FB35C-8DBD-8243-2FDD-8EBB0C2427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89054" y="1739781"/>
            <a:ext cx="2768787" cy="2794121"/>
          </a:xfrm>
          <a:custGeom>
            <a:avLst/>
            <a:gdLst>
              <a:gd name="connsiteX0" fmla="*/ 37445 w 2768787"/>
              <a:gd name="connsiteY0" fmla="*/ 0 h 2794121"/>
              <a:gd name="connsiteX1" fmla="*/ 266123 w 2768787"/>
              <a:gd name="connsiteY1" fmla="*/ 11547 h 2794121"/>
              <a:gd name="connsiteX2" fmla="*/ 2755687 w 2768787"/>
              <a:gd name="connsiteY2" fmla="*/ 2501111 h 2794121"/>
              <a:gd name="connsiteX3" fmla="*/ 2768787 w 2768787"/>
              <a:gd name="connsiteY3" fmla="*/ 2760543 h 2794121"/>
              <a:gd name="connsiteX4" fmla="*/ 2629471 w 2768787"/>
              <a:gd name="connsiteY4" fmla="*/ 2781805 h 2794121"/>
              <a:gd name="connsiteX5" fmla="*/ 2385561 w 2768787"/>
              <a:gd name="connsiteY5" fmla="*/ 2794121 h 2794121"/>
              <a:gd name="connsiteX6" fmla="*/ 0 w 2768787"/>
              <a:gd name="connsiteY6" fmla="*/ 408560 h 2794121"/>
              <a:gd name="connsiteX7" fmla="*/ 12316 w 2768787"/>
              <a:gd name="connsiteY7" fmla="*/ 164650 h 27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8787" h="2794121">
                <a:moveTo>
                  <a:pt x="37445" y="0"/>
                </a:moveTo>
                <a:lnTo>
                  <a:pt x="266123" y="11547"/>
                </a:lnTo>
                <a:cubicBezTo>
                  <a:pt x="1578800" y="144857"/>
                  <a:pt x="2622377" y="1188434"/>
                  <a:pt x="2755687" y="2501111"/>
                </a:cubicBezTo>
                <a:lnTo>
                  <a:pt x="2768787" y="2760543"/>
                </a:lnTo>
                <a:lnTo>
                  <a:pt x="2629471" y="2781805"/>
                </a:lnTo>
                <a:cubicBezTo>
                  <a:pt x="2549275" y="2789949"/>
                  <a:pt x="2467905" y="2794121"/>
                  <a:pt x="2385561" y="2794121"/>
                </a:cubicBezTo>
                <a:cubicBezTo>
                  <a:pt x="1068052" y="2794121"/>
                  <a:pt x="0" y="1726069"/>
                  <a:pt x="0" y="408560"/>
                </a:cubicBezTo>
                <a:cubicBezTo>
                  <a:pt x="0" y="326216"/>
                  <a:pt x="4172" y="244846"/>
                  <a:pt x="12316" y="1646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rIns="91440" anchor="ctr" anchorCtr="0">
            <a:no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endParaRPr lang="en-IN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3923E707-D6BA-498F-06D2-6A0DF49796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056" y="3579906"/>
            <a:ext cx="3684004" cy="21523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400" b="0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7FACD-302A-1B91-F720-66A3B5817A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1" y="580801"/>
            <a:ext cx="6013670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34A7EC0C-1631-5088-B67B-60595C3C8104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21748659-8647-23C8-1A08-036E3A7BDCB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73153-F86A-0096-5146-E56B6FC850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72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0588D929-2384-9E12-EC89-7206CCD1D0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8" y="0"/>
            <a:ext cx="12184314" cy="6858000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CF740B0-C5EC-03F5-A317-9D74618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5567" y="2505671"/>
            <a:ext cx="5245895" cy="184665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sz="6000" b="0" cap="none" baseline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Section </a:t>
            </a:r>
            <a:br>
              <a:rPr lang="en-IN"/>
            </a:br>
            <a:r>
              <a:rPr lang="en-IN"/>
              <a:t>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09422-A5E2-9816-342D-FB9D0BF050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5567" y="4512847"/>
            <a:ext cx="5245895" cy="10972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Place text here (optional)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09CEDC2-899B-912E-0941-1A28C5F73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318977" y="-387429"/>
            <a:ext cx="6861311" cy="7632859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9000" b="0" cap="none" spc="-3500" baseline="0">
                <a:ln w="38100">
                  <a:solidFill>
                    <a:schemeClr val="bg1"/>
                  </a:solidFill>
                </a:ln>
                <a:noFill/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3075384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Data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A8DB-8D25-A7F0-B2AA-BE323E2299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0743" y="1424378"/>
            <a:ext cx="5783825" cy="2537180"/>
          </a:xfrm>
        </p:spPr>
        <p:txBody>
          <a:bodyPr wrap="square" anchor="b">
            <a:noAutofit/>
          </a:bodyPr>
          <a:lstStyle>
            <a:lvl1pPr algn="l"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Place Section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0369D90-91AE-4557-5356-937132A12F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8671" y="4108350"/>
            <a:ext cx="4271087" cy="10972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Place text here (optional)</a:t>
            </a:r>
          </a:p>
        </p:txBody>
      </p:sp>
      <p:pic>
        <p:nvPicPr>
          <p:cNvPr id="5" name="Picture 4" descr="A ferris wheel with colorful lights&#10;&#10;Description automatically generated with low confidence">
            <a:extLst>
              <a:ext uri="{FF2B5EF4-FFF2-40B4-BE49-F238E27FC236}">
                <a16:creationId xmlns:a16="http://schemas.microsoft.com/office/drawing/2014/main" id="{428C42FF-E1D0-1DA0-AFB0-BB338B3A9F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8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Data Objec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D99873-FD20-385C-606A-FE03352C05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8640" y="1910339"/>
            <a:ext cx="4561974" cy="2537180"/>
          </a:xfrm>
        </p:spPr>
        <p:txBody>
          <a:bodyPr wrap="square" anchor="b">
            <a:noAutofit/>
          </a:bodyPr>
          <a:lstStyle>
            <a:lvl1pPr algn="l">
              <a:lnSpc>
                <a:spcPct val="8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3CC647F-6A40-181E-FD3B-92D3E57EA2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41" y="6083583"/>
            <a:ext cx="2627376" cy="2076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IN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DCFD21C-96BC-EDF9-5189-986594B818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641" y="4730750"/>
            <a:ext cx="4561974" cy="893763"/>
          </a:xfrm>
        </p:spPr>
        <p:txBody>
          <a:bodyPr/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subhead, if needed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FE8B417-F002-A29C-8BFE-8349963C67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FBA30-1136-687D-F1A5-88DFF48B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/>
        </p:blipFill>
        <p:spPr>
          <a:xfrm>
            <a:off x="225083" y="255508"/>
            <a:ext cx="332297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74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BE6EF93-FDAE-A7BF-E6E2-91169884A0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C7B9009-5B0C-8ACF-4FA5-976520A801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4198" y="2069147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89EA5CB-B3EB-81DE-866D-C02764F3EB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241" y="1971575"/>
            <a:ext cx="502920" cy="502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B0A92EA-68BB-C12E-9F25-B08220C225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241" y="2616211"/>
            <a:ext cx="502920" cy="502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EC5FA5-3902-A877-5981-C43BA7571E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241" y="3260847"/>
            <a:ext cx="502920" cy="502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AB3EC24-0BCB-9CCE-7B13-650377419F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241" y="3905483"/>
            <a:ext cx="502920" cy="502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B2477AA-7979-4CB8-DD9D-563C1D85F2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241" y="4550119"/>
            <a:ext cx="502920" cy="502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9F73B5A-1A7E-6910-BFC2-5EAC73AA3A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4198" y="2713783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68B476F-B12D-4DB7-450E-2D0410068A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84198" y="3358419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F2652F7-B152-D410-8F27-5DFF116D15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4198" y="4003055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CB42908-5039-31F1-9F57-9495863B4E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84198" y="4647691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69EB1EF7-80F5-A1A6-D0A9-3C5056D78ACE}"/>
              </a:ext>
            </a:extLst>
          </p:cNvPr>
          <p:cNvSpPr txBox="1">
            <a:spLocks/>
          </p:cNvSpPr>
          <p:nvPr userDrawn="1"/>
        </p:nvSpPr>
        <p:spPr>
          <a:xfrm>
            <a:off x="8273394" y="6343069"/>
            <a:ext cx="3291840" cy="16459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4A125016-5D01-AF02-0A22-E9B2B023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83456"/>
            <a:ext cx="4825662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C5239BC6-61BD-F9F5-1BFB-89D00711B3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/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5" name="Slide Number Placeholder 167">
            <a:extLst>
              <a:ext uri="{FF2B5EF4-FFF2-40B4-BE49-F238E27FC236}">
                <a16:creationId xmlns:a16="http://schemas.microsoft.com/office/drawing/2014/main" id="{589AA901-F227-BCF0-D6C7-46CD7F48E556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321D1512-A6CB-F0AC-D885-D2350B6F09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>
          <a:xfrm>
            <a:off x="7578368" y="6310657"/>
            <a:ext cx="3840985" cy="165153"/>
          </a:xfrm>
        </p:spPr>
        <p:txBody>
          <a:bodyPr anchor="b" anchorCtr="0"/>
          <a:lstStyle>
            <a:lvl1pPr algn="r">
              <a:defRPr sz="900" i="1"/>
            </a:lvl1pPr>
            <a:lvl4pPr marL="640080" indent="0">
              <a:buNone/>
              <a:defRPr/>
            </a:lvl4pPr>
          </a:lstStyle>
          <a:p>
            <a:pPr lvl="3" algn="r"/>
            <a:r>
              <a:rPr lang="en-US" sz="900"/>
              <a:t>Circana, Inc. and Circana Group, L.P. |  Proprietary and 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69581-8F6F-4B03-B905-3BB9E28EDA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76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8ED16-FE2A-2AFA-F9B1-86471935E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990699D-3D11-6CAE-4CFC-99265B42A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DD031038-A5E7-D521-7D05-6A42600B16A7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69CA6DAE-55E3-6CC2-870F-7446B478317D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B02209F-FC1A-D5D6-D163-1E290F6C3F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14350" y="1975288"/>
            <a:ext cx="11187113" cy="3657600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70BC2A4C-407D-5FA9-2E9A-951434BE04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A13CC-526E-CAD8-1F72-7A6F1568E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841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-Head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67">
            <a:extLst>
              <a:ext uri="{FF2B5EF4-FFF2-40B4-BE49-F238E27FC236}">
                <a16:creationId xmlns:a16="http://schemas.microsoft.com/office/drawing/2014/main" id="{5675F511-9E22-7D9E-5852-E6F20715A155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603C8F-D3AB-1CDB-617E-C73639B26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2AB81AF-425D-637E-B19F-9D776C0EA2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A02D9499-73D0-B251-48F5-529D9389BE28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17EA4EDB-D338-A851-8792-ACAF11BB87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33CE73-E36C-7237-A4FC-E00FBE7C0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1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one image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12CD2-AD78-3ED0-D859-8125508BF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9B59CD-0F7D-2DB4-BA77-1C2974E35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1" y="580801"/>
            <a:ext cx="5657850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5F39A24-3BD0-C227-4B6D-D6364B145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1" y="1181362"/>
            <a:ext cx="56578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E9D05F-C9BE-A624-5C14-09F8E9B234C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4350" y="1951038"/>
            <a:ext cx="5657850" cy="36576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0235ACED-80B8-C814-E2ED-0DB03CC3EF5B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15CB2DA-B9D8-F68F-EF8D-7D3841BCD5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56395E2-DCA6-7F81-C2F9-B7628739970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600892" y="0"/>
            <a:ext cx="5591107" cy="5608639"/>
          </a:xfrm>
          <a:custGeom>
            <a:avLst/>
            <a:gdLst>
              <a:gd name="connsiteX0" fmla="*/ 1650238 w 5591107"/>
              <a:gd name="connsiteY0" fmla="*/ 0 h 5608639"/>
              <a:gd name="connsiteX1" fmla="*/ 4266282 w 5591107"/>
              <a:gd name="connsiteY1" fmla="*/ 0 h 5608639"/>
              <a:gd name="connsiteX2" fmla="*/ 4368342 w 5591107"/>
              <a:gd name="connsiteY2" fmla="*/ 49165 h 5608639"/>
              <a:gd name="connsiteX3" fmla="*/ 5584674 w 5591107"/>
              <a:gd name="connsiteY3" fmla="*/ 1287709 h 5608639"/>
              <a:gd name="connsiteX4" fmla="*/ 5591107 w 5591107"/>
              <a:gd name="connsiteY4" fmla="*/ 1301166 h 5608639"/>
              <a:gd name="connsiteX5" fmla="*/ 5591107 w 5591107"/>
              <a:gd name="connsiteY5" fmla="*/ 3994795 h 5608639"/>
              <a:gd name="connsiteX6" fmla="*/ 5559474 w 5591107"/>
              <a:gd name="connsiteY6" fmla="*/ 4060462 h 5608639"/>
              <a:gd name="connsiteX7" fmla="*/ 2958260 w 5591107"/>
              <a:gd name="connsiteY7" fmla="*/ 5608639 h 5608639"/>
              <a:gd name="connsiteX8" fmla="*/ 0 w 5591107"/>
              <a:gd name="connsiteY8" fmla="*/ 2650379 h 5608639"/>
              <a:gd name="connsiteX9" fmla="*/ 1548178 w 5591107"/>
              <a:gd name="connsiteY9" fmla="*/ 49165 h 56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1107" h="5608639">
                <a:moveTo>
                  <a:pt x="1650238" y="0"/>
                </a:moveTo>
                <a:lnTo>
                  <a:pt x="4266282" y="0"/>
                </a:lnTo>
                <a:lnTo>
                  <a:pt x="4368342" y="49165"/>
                </a:lnTo>
                <a:cubicBezTo>
                  <a:pt x="4887060" y="330949"/>
                  <a:pt x="5312073" y="763367"/>
                  <a:pt x="5584674" y="1287709"/>
                </a:cubicBezTo>
                <a:lnTo>
                  <a:pt x="5591107" y="1301166"/>
                </a:lnTo>
                <a:lnTo>
                  <a:pt x="5591107" y="3994795"/>
                </a:lnTo>
                <a:lnTo>
                  <a:pt x="5559474" y="4060462"/>
                </a:lnTo>
                <a:cubicBezTo>
                  <a:pt x="5058524" y="4982626"/>
                  <a:pt x="4081499" y="5608639"/>
                  <a:pt x="2958260" y="5608639"/>
                </a:cubicBezTo>
                <a:cubicBezTo>
                  <a:pt x="1324458" y="5608639"/>
                  <a:pt x="0" y="4284181"/>
                  <a:pt x="0" y="2650379"/>
                </a:cubicBezTo>
                <a:cubicBezTo>
                  <a:pt x="0" y="1527140"/>
                  <a:pt x="626014" y="550115"/>
                  <a:pt x="1548178" y="491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35FD0-8AD2-B2C3-E50A-893B48731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66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by Side Chart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65373"/>
            <a:ext cx="5316587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65373"/>
            <a:ext cx="5316589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A1C7365E-57FE-36F6-4B76-41D47B39D5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81EB81-75FA-2849-CD5D-CFFFBA5676B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4350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B3B6B58-3CE0-EBF7-B6CC-8553A614955A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84925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C9BE5C4-4151-7081-9320-4BFEA684C7B9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6E04D-BAD9-71CE-9207-A0CAE3823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97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747799"/>
            <a:ext cx="5581648" cy="50292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5310" y="1747799"/>
            <a:ext cx="5596153" cy="502920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B8DB7C-44AC-1035-89A9-E6DB6DFAE6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0558" y="4238238"/>
            <a:ext cx="5301119" cy="153987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2"/>
              </a:buClr>
              <a:defRPr sz="14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83C482A-8F14-F6F4-83B9-0BF3BEE003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3788" y="2370216"/>
            <a:ext cx="5301127" cy="15476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6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6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4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6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86868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None/>
              <a:defRPr lang="en-US" sz="1600" kern="1200" noProof="0" dirty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154430" marR="0" lvl="4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400"/>
              </a:spcAft>
              <a:buClr>
                <a:srgbClr val="A687B7"/>
              </a:buClr>
              <a:buSzPct val="80000"/>
              <a:buFont typeface="Roboto Condensed" panose="02000000000000000000" pitchFamily="2" charset="0"/>
              <a:buChar char="—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 panose="02000000000000000000" pitchFamily="2" charset="0"/>
            </a:endParaRP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253DA30-2BF5-C5E1-54C6-17CC7E7781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7081" y="4111814"/>
            <a:ext cx="5318092" cy="16662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40" rIns="91440" anchor="ctr" anchorCtr="0"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text here</a:t>
            </a:r>
            <a:endParaRPr lang="en-IN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9D380BEC-3217-552B-2864-065B003CA5C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390315" y="2370215"/>
            <a:ext cx="5314901" cy="153986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2"/>
              </a:buClr>
              <a:defRPr sz="140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defRPr sz="1600">
                <a:solidFill>
                  <a:schemeClr val="bg1"/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  <p:sp>
        <p:nvSpPr>
          <p:cNvPr id="6" name="Slide Number Placeholder 167">
            <a:extLst>
              <a:ext uri="{FF2B5EF4-FFF2-40B4-BE49-F238E27FC236}">
                <a16:creationId xmlns:a16="http://schemas.microsoft.com/office/drawing/2014/main" id="{C0779349-EEAF-87EB-4437-E5538A4B7763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843DC-595C-9F99-0C5A-9A06846EF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C9E611-C0D6-8DFB-9EC6-4A1F5D255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10BF832-A5BE-E2A2-91A2-A35B06C68E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175A44C7-BF78-D1B0-AE5D-FDE13AF6E2F3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800DC1-9CCA-F2CC-1B50-AB6397750F5C}"/>
              </a:ext>
            </a:extLst>
          </p:cNvPr>
          <p:cNvCxnSpPr>
            <a:cxnSpLocks/>
          </p:cNvCxnSpPr>
          <p:nvPr userDrawn="1"/>
        </p:nvCxnSpPr>
        <p:spPr>
          <a:xfrm>
            <a:off x="6095998" y="2412225"/>
            <a:ext cx="0" cy="338328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603476F-40F6-5A22-4537-2036362B5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599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by Side Content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72197"/>
            <a:ext cx="5316587" cy="50292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72197"/>
            <a:ext cx="5316589" cy="50292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37FC53-3024-0D1B-3F35-8D57D47A0F15}"/>
              </a:ext>
            </a:extLst>
          </p:cNvPr>
          <p:cNvCxnSpPr>
            <a:cxnSpLocks/>
          </p:cNvCxnSpPr>
          <p:nvPr userDrawn="1"/>
        </p:nvCxnSpPr>
        <p:spPr>
          <a:xfrm>
            <a:off x="6097778" y="1979021"/>
            <a:ext cx="0" cy="38404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19CBD7D6-C960-2EE1-D6B9-9266CF0CBD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24EF859D-C98C-2EA4-36F5-CC68CDA21863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74D3B35-C722-6ABB-42D7-0BD1259782D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4350" y="2618593"/>
            <a:ext cx="5316587" cy="320118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617DD228-5B16-5A43-A927-830F37A71B0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84874" y="2618593"/>
            <a:ext cx="5316587" cy="320118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26A9A2-1D52-AF8A-65F9-E6E16831E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8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x4 Picture and Content_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6EEEF4-EA9E-18C9-F361-D7EBDCE6A8C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0012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A1E6DC1-A791-6956-DFE0-93F31D0C22B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85624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2EA186D-950D-4FE5-6ACC-F87AE23C49D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511236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7A93BAA-FB72-436C-F92A-995B9A81524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36849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" name="Slide Number Placeholder 167">
            <a:extLst>
              <a:ext uri="{FF2B5EF4-FFF2-40B4-BE49-F238E27FC236}">
                <a16:creationId xmlns:a16="http://schemas.microsoft.com/office/drawing/2014/main" id="{24BEE97F-A907-A9A6-23A5-79AE86AF2A60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C5B76F-EA3B-304E-A76C-DA320B475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D400DF7-688E-6F86-1EDA-CE0D5D0B7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74087439-0884-0919-1306-93A4474AC33B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0C8B698B-5EC9-6537-D61C-A2AE41520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E382234-18F1-9F40-D09C-3DFA706096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23130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F474E3F-090D-82CA-758D-E06A43F924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517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94B8E4-0F6F-B5AB-D963-60037E1776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71905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E226E38-E02D-C27F-ED30-8330B3EB53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293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0617B7FE-1CB9-B030-FC0D-2FE590CA4F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293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80278B19-4744-61E0-4219-6727DE2166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3192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FF2EECE6-08F6-FFFC-B5DD-E0FD8E6E84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8161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E2C5F43A-1F18-1BAB-3E8B-85375E7558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3130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AD6E41-C9EC-9276-2787-239356623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85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x Content Boxes with Icons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06B89B-127D-2E0C-4B8B-C7BFDEE71D9D}"/>
              </a:ext>
            </a:extLst>
          </p:cNvPr>
          <p:cNvCxnSpPr>
            <a:cxnSpLocks/>
          </p:cNvCxnSpPr>
          <p:nvPr userDrawn="1"/>
        </p:nvCxnSpPr>
        <p:spPr>
          <a:xfrm>
            <a:off x="532570" y="3787295"/>
            <a:ext cx="1115568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CD37AE1-6071-2CD2-18A6-80671FA8DD64}"/>
              </a:ext>
            </a:extLst>
          </p:cNvPr>
          <p:cNvCxnSpPr>
            <a:cxnSpLocks/>
          </p:cNvCxnSpPr>
          <p:nvPr userDrawn="1"/>
        </p:nvCxnSpPr>
        <p:spPr>
          <a:xfrm>
            <a:off x="414569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F40AFE-2951-BD24-2269-DB5FA13C35C0}"/>
              </a:ext>
            </a:extLst>
          </p:cNvPr>
          <p:cNvCxnSpPr>
            <a:cxnSpLocks/>
          </p:cNvCxnSpPr>
          <p:nvPr userDrawn="1"/>
        </p:nvCxnSpPr>
        <p:spPr>
          <a:xfrm>
            <a:off x="804630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4D25FE-7361-27FA-3D51-94716C3D1B7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928807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8974FD50-66AC-D3AB-3243-DBBFC74101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750" y="2537469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413D331-CFAB-2323-948A-B504F792E8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750" y="3011797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A986DF61-055F-A896-AE2E-01163F96EA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4360" y="3011797"/>
            <a:ext cx="3383280" cy="61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D5AA69AB-BE80-99DF-27B7-FC3205F36A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04970" y="2537469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3C4A9CD1-7186-F8AE-EC1E-A7FCBE5864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4970" y="3011797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817E2C47-3968-BFB3-72BF-E658025891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750" y="4714596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01B075-641C-E893-D234-66C0403D3E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3750" y="5202044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6C5EFCAD-CB6C-9C6D-A146-77B6270465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59041" y="4714596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AB255D0C-E2F5-CD6E-A37A-35C126C66F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9041" y="5202044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835662B6-2048-6B02-BABA-10E37ED733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4360" y="2521420"/>
            <a:ext cx="3383280" cy="457201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5021A052-3C82-290E-4E3A-9ADB1A505292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3C6FC6-00A0-0E0E-7477-48EFFB756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54357FF-1DF6-5A96-C7A8-41DE97875E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23A2CB3-83B8-75D9-98DC-6BFA36649510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708C1301-401D-A9AC-B8F8-69019640A29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892B9C-8E9E-45EF-4AB3-D318F2C79355}"/>
              </a:ext>
            </a:extLst>
          </p:cNvPr>
          <p:cNvSpPr/>
          <p:nvPr userDrawn="1"/>
        </p:nvSpPr>
        <p:spPr>
          <a:xfrm>
            <a:off x="8680745" y="3952210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B4ACC1-E7B3-5433-C1AF-57570102DE57}"/>
              </a:ext>
            </a:extLst>
          </p:cNvPr>
          <p:cNvSpPr/>
          <p:nvPr userDrawn="1"/>
        </p:nvSpPr>
        <p:spPr>
          <a:xfrm>
            <a:off x="2825454" y="3920404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625964-52A4-A336-5324-D1AEEF11C652}"/>
              </a:ext>
            </a:extLst>
          </p:cNvPr>
          <p:cNvSpPr/>
          <p:nvPr userDrawn="1"/>
        </p:nvSpPr>
        <p:spPr>
          <a:xfrm>
            <a:off x="9653710" y="1743277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2D97A0-E69A-9C01-920C-6C931C0BCA79}"/>
              </a:ext>
            </a:extLst>
          </p:cNvPr>
          <p:cNvSpPr/>
          <p:nvPr userDrawn="1"/>
        </p:nvSpPr>
        <p:spPr>
          <a:xfrm>
            <a:off x="5753100" y="1743277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6F1843-A38F-D04F-9CBA-7B0EC8E63255}"/>
              </a:ext>
            </a:extLst>
          </p:cNvPr>
          <p:cNvSpPr/>
          <p:nvPr userDrawn="1"/>
        </p:nvSpPr>
        <p:spPr>
          <a:xfrm>
            <a:off x="1852490" y="1743277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EC9DD4-3BD0-A845-195C-7B19881F8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934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D00D4-F082-1365-BF64-27E347EA8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DE2D11-A12E-1452-7DE6-3AC6C1160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92E159C-B515-A978-E87E-8FFBF60D85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589529D-BE8D-7B2C-4029-CAD2DB55F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6488" y="2605183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1742F5-330B-7322-62D2-C525F2BC21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093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8F1D284-29F2-174F-2541-58C7F8F672A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50725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6DC6A49-8A46-C406-AD41-48B1DB6E16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28754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3D0FB1F-13ED-5AB4-153A-E2345C04F5B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91523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888B08B-365D-56AB-B5D9-75B3D5FBB60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69552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5C9E397-F7E8-3D4E-734D-549E60343B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488" y="4564628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854B88F-FC54-2777-88D1-10AC42C778F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093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61C3472-11B1-9D73-CAC2-E2EEF4462C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50725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8EC75E2-565D-900F-5222-CB88C99133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28754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13799A7-90A1-BDC0-98C0-AF6C24D91A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91523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29EF879-D3EE-5E6B-ABF1-BB9FF092E6D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69552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E59774E-F77D-533C-D34A-720ED89193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349" y="2172867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BE0A0E3-E64F-E243-BA6D-93B568214F8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50725" y="2172867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C11203F-69B0-D6D1-C5E2-5D130BE6458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91523" y="2172867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E2CCD4DE-A89C-45C0-5519-53202843972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91523" y="4100512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A08DD89-845C-799B-5435-68024FEC63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50725" y="4100512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CF26290-2495-80AD-D5F0-490C0784E1F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34820" y="4100512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0B52CD5F-5047-7117-B8BC-A3B289C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8DDCBE8A-C9A1-3E6A-C701-D372566BE63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D76F0B-70EC-9EF4-D073-25DACFBEA6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51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FF00C1-83BB-811E-0AC8-A0830FDE8B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985D86-E302-AA13-F309-58E8A2FAFC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B6C8445-002E-41C8-E763-265C45F2640A}"/>
              </a:ext>
            </a:extLst>
          </p:cNvPr>
          <p:cNvSpPr txBox="1">
            <a:spLocks/>
          </p:cNvSpPr>
          <p:nvPr userDrawn="1"/>
        </p:nvSpPr>
        <p:spPr>
          <a:xfrm>
            <a:off x="501670" y="566711"/>
            <a:ext cx="3688447" cy="97333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8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Thank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F648C02-62BE-8DAF-E705-288D7CB322A3}"/>
              </a:ext>
            </a:extLst>
          </p:cNvPr>
          <p:cNvSpPr txBox="1">
            <a:spLocks/>
          </p:cNvSpPr>
          <p:nvPr userDrawn="1"/>
        </p:nvSpPr>
        <p:spPr>
          <a:xfrm>
            <a:off x="605943" y="1370583"/>
            <a:ext cx="3688447" cy="115123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8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you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404BA6F-2978-5633-1D65-E3F7639AF1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3598236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BE6EF93-FDAE-A7BF-E6E2-91169884A0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C7B9009-5B0C-8ACF-4FA5-976520A801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4198" y="2069147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89EA5CB-B3EB-81DE-866D-C02764F3EB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241" y="1971575"/>
            <a:ext cx="502920" cy="5029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B0A92EA-68BB-C12E-9F25-B08220C225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241" y="2616211"/>
            <a:ext cx="502920" cy="5029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EC5FA5-3902-A877-5981-C43BA7571E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241" y="3260847"/>
            <a:ext cx="502920" cy="5029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AB3EC24-0BCB-9CCE-7B13-650377419F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241" y="3905483"/>
            <a:ext cx="502920" cy="5029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B2477AA-7979-4CB8-DD9D-563C1D85F2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241" y="4550119"/>
            <a:ext cx="502920" cy="5029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9F73B5A-1A7E-6910-BFC2-5EAC73AA3A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4198" y="2713783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68B476F-B12D-4DB7-450E-2D0410068A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84198" y="3358419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F2652F7-B152-D410-8F27-5DFF116D15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4198" y="4003055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CB42908-5039-31F1-9F57-9495863B4E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84198" y="4647691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69EB1EF7-80F5-A1A6-D0A9-3C5056D78ACE}"/>
              </a:ext>
            </a:extLst>
          </p:cNvPr>
          <p:cNvSpPr txBox="1">
            <a:spLocks/>
          </p:cNvSpPr>
          <p:nvPr userDrawn="1"/>
        </p:nvSpPr>
        <p:spPr>
          <a:xfrm>
            <a:off x="8273394" y="6343069"/>
            <a:ext cx="3291840" cy="16459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4A125016-5D01-AF02-0A22-E9B2B023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83456"/>
            <a:ext cx="4825662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C5239BC6-61BD-F9F5-1BFB-89D00711B3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/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5" name="Slide Number Placeholder 167">
            <a:extLst>
              <a:ext uri="{FF2B5EF4-FFF2-40B4-BE49-F238E27FC236}">
                <a16:creationId xmlns:a16="http://schemas.microsoft.com/office/drawing/2014/main" id="{589AA901-F227-BCF0-D6C7-46CD7F48E556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321D1512-A6CB-F0AC-D885-D2350B6F09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>
          <a:xfrm>
            <a:off x="7578368" y="6310657"/>
            <a:ext cx="3840985" cy="165153"/>
          </a:xfrm>
        </p:spPr>
        <p:txBody>
          <a:bodyPr anchor="b" anchorCtr="0"/>
          <a:lstStyle>
            <a:lvl1pPr algn="r">
              <a:defRPr sz="900" i="1"/>
            </a:lvl1pPr>
            <a:lvl4pPr marL="640080" indent="0">
              <a:buNone/>
              <a:defRPr/>
            </a:lvl4pPr>
          </a:lstStyle>
          <a:p>
            <a:pPr lvl="3" algn="r"/>
            <a:r>
              <a:rPr lang="en-US" sz="900"/>
              <a:t>Circana, Inc. and Circana Group, L.P. |  Proprietary and 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B612F-1605-8CC0-7C7E-68051F054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96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3F389C-647B-A77A-2CCE-74F1CD2B973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14350" y="1975288"/>
            <a:ext cx="11187113" cy="36576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8ED16-FE2A-2AFA-F9B1-86471935E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990699D-3D11-6CAE-4CFC-99265B42A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DD031038-A5E7-D521-7D05-6A42600B16A7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69CA6DAE-55E3-6CC2-870F-7446B478317D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17E92C60-455F-7A28-3279-F1FC464ADCB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FF5F75-9E53-E52B-C5CE-8635CC1F7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4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-Head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D658E67-F94D-FB08-D461-302D6F2F4F69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67EE4F1E-54ED-885C-216B-4C8742D70D9E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D825FA1-5B36-CF0D-D001-D286E5B25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D3CA7E3-4415-485C-CEEE-C303E7C605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69C671F7-3B6E-C1C9-0827-B2B8AEE1B96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0AB77-F024-5C74-26A2-BF70595C5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96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with one 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12CD2-AD78-3ED0-D859-8125508BF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9B59CD-0F7D-2DB4-BA77-1C2974E35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1" y="580801"/>
            <a:ext cx="5657850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5F39A24-3BD0-C227-4B6D-D6364B145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1" y="1181362"/>
            <a:ext cx="56578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E9D05F-C9BE-A624-5C14-09F8E9B234C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4350" y="1951038"/>
            <a:ext cx="5657850" cy="36576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0235ACED-80B8-C814-E2ED-0DB03CC3EF5B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15CB2DA-B9D8-F68F-EF8D-7D3841BCD5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C12B47-7FEE-40F3-85B1-297A296D76E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600892" y="0"/>
            <a:ext cx="5591107" cy="5608639"/>
          </a:xfrm>
          <a:custGeom>
            <a:avLst/>
            <a:gdLst>
              <a:gd name="connsiteX0" fmla="*/ 1650238 w 5591107"/>
              <a:gd name="connsiteY0" fmla="*/ 0 h 5608639"/>
              <a:gd name="connsiteX1" fmla="*/ 4266282 w 5591107"/>
              <a:gd name="connsiteY1" fmla="*/ 0 h 5608639"/>
              <a:gd name="connsiteX2" fmla="*/ 4368342 w 5591107"/>
              <a:gd name="connsiteY2" fmla="*/ 49165 h 5608639"/>
              <a:gd name="connsiteX3" fmla="*/ 5584674 w 5591107"/>
              <a:gd name="connsiteY3" fmla="*/ 1287709 h 5608639"/>
              <a:gd name="connsiteX4" fmla="*/ 5591107 w 5591107"/>
              <a:gd name="connsiteY4" fmla="*/ 1301166 h 5608639"/>
              <a:gd name="connsiteX5" fmla="*/ 5591107 w 5591107"/>
              <a:gd name="connsiteY5" fmla="*/ 3994795 h 5608639"/>
              <a:gd name="connsiteX6" fmla="*/ 5559474 w 5591107"/>
              <a:gd name="connsiteY6" fmla="*/ 4060462 h 5608639"/>
              <a:gd name="connsiteX7" fmla="*/ 2958260 w 5591107"/>
              <a:gd name="connsiteY7" fmla="*/ 5608639 h 5608639"/>
              <a:gd name="connsiteX8" fmla="*/ 0 w 5591107"/>
              <a:gd name="connsiteY8" fmla="*/ 2650379 h 5608639"/>
              <a:gd name="connsiteX9" fmla="*/ 1548178 w 5591107"/>
              <a:gd name="connsiteY9" fmla="*/ 49165 h 56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1107" h="5608639">
                <a:moveTo>
                  <a:pt x="1650238" y="0"/>
                </a:moveTo>
                <a:lnTo>
                  <a:pt x="4266282" y="0"/>
                </a:lnTo>
                <a:lnTo>
                  <a:pt x="4368342" y="49165"/>
                </a:lnTo>
                <a:cubicBezTo>
                  <a:pt x="4887060" y="330949"/>
                  <a:pt x="5312073" y="763367"/>
                  <a:pt x="5584674" y="1287709"/>
                </a:cubicBezTo>
                <a:lnTo>
                  <a:pt x="5591107" y="1301166"/>
                </a:lnTo>
                <a:lnTo>
                  <a:pt x="5591107" y="3994795"/>
                </a:lnTo>
                <a:lnTo>
                  <a:pt x="5559474" y="4060462"/>
                </a:lnTo>
                <a:cubicBezTo>
                  <a:pt x="5058524" y="4982626"/>
                  <a:pt x="4081499" y="5608639"/>
                  <a:pt x="2958260" y="5608639"/>
                </a:cubicBezTo>
                <a:cubicBezTo>
                  <a:pt x="1324458" y="5608639"/>
                  <a:pt x="0" y="4284181"/>
                  <a:pt x="0" y="2650379"/>
                </a:cubicBezTo>
                <a:cubicBezTo>
                  <a:pt x="0" y="1527140"/>
                  <a:pt x="626014" y="550115"/>
                  <a:pt x="1548178" y="491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195AC-C605-ACED-4571-6BB81756A8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058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D00D4-F082-1365-BF64-27E347EA8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DE2D11-A12E-1452-7DE6-3AC6C1160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92E159C-B515-A978-E87E-8FFBF60D85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589529D-BE8D-7B2C-4029-CAD2DB55F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6488" y="2605183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1742F5-330B-7322-62D2-C525F2BC21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093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8F1D284-29F2-174F-2541-58C7F8F672A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50725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6DC6A49-8A46-C406-AD41-48B1DB6E16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28754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3D0FB1F-13ED-5AB4-153A-E2345C04F5B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91523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888B08B-365D-56AB-B5D9-75B3D5FBB60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69552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5C9E397-F7E8-3D4E-734D-549E60343B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488" y="4564628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854B88F-FC54-2777-88D1-10AC42C778F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093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61C3472-11B1-9D73-CAC2-E2EEF4462C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50725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8EC75E2-565D-900F-5222-CB88C99133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28754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13799A7-90A1-BDC0-98C0-AF6C24D91A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91523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29EF879-D3EE-5E6B-ABF1-BB9FF092E6D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69552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E59774E-F77D-533C-D34A-720ED89193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349" y="2172867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BE0A0E3-E64F-E243-BA6D-93B568214F8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50725" y="2172867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C11203F-69B0-D6D1-C5E2-5D130BE6458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91523" y="2172867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E2CCD4DE-A89C-45C0-5519-53202843972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91523" y="4100512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A08DD89-845C-799B-5435-68024FEC63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50725" y="4100512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CF26290-2495-80AD-D5F0-490C0784E1F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34820" y="4100512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0B52CD5F-5047-7117-B8BC-A3B289C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8DDCBE8A-C9A1-3E6A-C701-D372566BE63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720256-A54B-28E9-9792-7963385ACB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33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by Side Char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65373"/>
            <a:ext cx="5316587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65373"/>
            <a:ext cx="5316589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A1C7365E-57FE-36F6-4B76-41D47B39D5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81EB81-75FA-2849-CD5D-CFFFBA5676B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4350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B3B6B58-3CE0-EBF7-B6CC-8553A614955A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84925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C9BE5C4-4151-7081-9320-4BFEA684C7B9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5A58E-C223-9FDE-4B35-0C289F2074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548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747799"/>
            <a:ext cx="5581648" cy="502920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5310" y="1747799"/>
            <a:ext cx="5596153" cy="50292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B8DB7C-44AC-1035-89A9-E6DB6DFAE6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0558" y="4238238"/>
            <a:ext cx="5301119" cy="153987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2"/>
              </a:buClr>
              <a:defRPr sz="14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83C482A-8F14-F6F4-83B9-0BF3BEE003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3788" y="2370216"/>
            <a:ext cx="5301127" cy="15476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6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6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4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6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86868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None/>
              <a:defRPr lang="en-US" sz="1600" kern="1200" noProof="0" dirty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154430" marR="0" lvl="4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400"/>
              </a:spcAft>
              <a:buClr>
                <a:srgbClr val="A687B7"/>
              </a:buClr>
              <a:buSzPct val="80000"/>
              <a:buFont typeface="Roboto Condensed" panose="02000000000000000000" pitchFamily="2" charset="0"/>
              <a:buChar char="—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 panose="02000000000000000000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A0752A-4DDB-E446-C49A-76BBF2767FF4}"/>
              </a:ext>
            </a:extLst>
          </p:cNvPr>
          <p:cNvCxnSpPr>
            <a:cxnSpLocks/>
          </p:cNvCxnSpPr>
          <p:nvPr userDrawn="1"/>
        </p:nvCxnSpPr>
        <p:spPr>
          <a:xfrm>
            <a:off x="501395" y="4078060"/>
            <a:ext cx="5303520" cy="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253DA30-2BF5-C5E1-54C6-17CC7E7781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7081" y="4111814"/>
            <a:ext cx="5318092" cy="1666294"/>
          </a:xfrm>
          <a:prstGeom prst="rect">
            <a:avLst/>
          </a:prstGeom>
          <a:solidFill>
            <a:schemeClr val="accent5"/>
          </a:solidFill>
        </p:spPr>
        <p:txBody>
          <a:bodyPr lIns="91440" rIns="91440" anchor="ctr" anchorCtr="0"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text here</a:t>
            </a:r>
            <a:endParaRPr lang="en-IN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9D380BEC-3217-552B-2864-065B003CA5C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390315" y="2370215"/>
            <a:ext cx="5314901" cy="153986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2"/>
              </a:buClr>
              <a:defRPr sz="140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defRPr sz="1600">
                <a:solidFill>
                  <a:schemeClr val="bg1"/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  <p:sp>
        <p:nvSpPr>
          <p:cNvPr id="6" name="Slide Number Placeholder 167">
            <a:extLst>
              <a:ext uri="{FF2B5EF4-FFF2-40B4-BE49-F238E27FC236}">
                <a16:creationId xmlns:a16="http://schemas.microsoft.com/office/drawing/2014/main" id="{C0779349-EEAF-87EB-4437-E5538A4B7763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843DC-595C-9F99-0C5A-9A06846EF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C9E611-C0D6-8DFB-9EC6-4A1F5D255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10BF832-A5BE-E2A2-91A2-A35B06C68E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175A44C7-BF78-D1B0-AE5D-FDE13AF6E2F3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FD377E-438A-43DE-17B5-3E91AB7EAAFC}"/>
              </a:ext>
            </a:extLst>
          </p:cNvPr>
          <p:cNvCxnSpPr>
            <a:cxnSpLocks/>
          </p:cNvCxnSpPr>
          <p:nvPr userDrawn="1"/>
        </p:nvCxnSpPr>
        <p:spPr>
          <a:xfrm>
            <a:off x="6095998" y="2412225"/>
            <a:ext cx="0" cy="33832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FF2685F-3EC8-532E-3C73-AA96B32BA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04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by Sid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72197"/>
            <a:ext cx="5316587" cy="502920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72197"/>
            <a:ext cx="5316589" cy="502920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37FC53-3024-0D1B-3F35-8D57D47A0F15}"/>
              </a:ext>
            </a:extLst>
          </p:cNvPr>
          <p:cNvCxnSpPr>
            <a:cxnSpLocks/>
          </p:cNvCxnSpPr>
          <p:nvPr userDrawn="1"/>
        </p:nvCxnSpPr>
        <p:spPr>
          <a:xfrm>
            <a:off x="6097778" y="1979021"/>
            <a:ext cx="0" cy="38404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19CBD7D6-C960-2EE1-D6B9-9266CF0CBD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24EF859D-C98C-2EA4-36F5-CC68CDA21863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74D3B35-C722-6ABB-42D7-0BD1259782D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4350" y="2618593"/>
            <a:ext cx="5316587" cy="320118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617DD228-5B16-5A43-A927-830F37A71B0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84874" y="2618593"/>
            <a:ext cx="5316587" cy="320118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0A338-2297-C386-9744-7CACD48F3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501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x4 Pictur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6EEEF4-EA9E-18C9-F361-D7EBDCE6A8C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0012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A1E6DC1-A791-6956-DFE0-93F31D0C22B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85624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2EA186D-950D-4FE5-6ACC-F87AE23C49D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511236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7A93BAA-FB72-436C-F92A-995B9A81524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36849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" name="Slide Number Placeholder 167">
            <a:extLst>
              <a:ext uri="{FF2B5EF4-FFF2-40B4-BE49-F238E27FC236}">
                <a16:creationId xmlns:a16="http://schemas.microsoft.com/office/drawing/2014/main" id="{24BEE97F-A907-A9A6-23A5-79AE86AF2A60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C5B76F-EA3B-304E-A76C-DA320B475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D400DF7-688E-6F86-1EDA-CE0D5D0B7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74087439-0884-0919-1306-93A4474AC33B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0C8B698B-5EC9-6537-D61C-A2AE41520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1A5C2A3-0B96-6144-BE0F-7FC9199497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23130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0376AE-C1D5-075D-5C1A-F91CA526F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517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2ADC50C-7735-5DE5-BFE6-9862BB3360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71905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5D4B896-DD2D-EBBE-9BD2-3B5989F52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293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75CCEE4-7146-7949-9052-ED5769B2E4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293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36E711BF-4062-EA78-3A68-1358A82209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3192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EDA983F7-FF25-01FB-9917-4FEEC516FD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8161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1BBD1132-A4A0-BD6E-5E8B-DAE49AFF9B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3130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9E8BA8-1B81-E7C1-BB04-35EA2426EA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18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x Content Boxes with Icons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06B89B-127D-2E0C-4B8B-C7BFDEE71D9D}"/>
              </a:ext>
            </a:extLst>
          </p:cNvPr>
          <p:cNvCxnSpPr>
            <a:cxnSpLocks/>
          </p:cNvCxnSpPr>
          <p:nvPr userDrawn="1"/>
        </p:nvCxnSpPr>
        <p:spPr>
          <a:xfrm>
            <a:off x="518160" y="3787295"/>
            <a:ext cx="1115568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CD37AE1-6071-2CD2-18A6-80671FA8DD64}"/>
              </a:ext>
            </a:extLst>
          </p:cNvPr>
          <p:cNvCxnSpPr>
            <a:cxnSpLocks/>
          </p:cNvCxnSpPr>
          <p:nvPr userDrawn="1"/>
        </p:nvCxnSpPr>
        <p:spPr>
          <a:xfrm>
            <a:off x="414569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F40AFE-2951-BD24-2269-DB5FA13C35C0}"/>
              </a:ext>
            </a:extLst>
          </p:cNvPr>
          <p:cNvCxnSpPr>
            <a:cxnSpLocks/>
          </p:cNvCxnSpPr>
          <p:nvPr userDrawn="1"/>
        </p:nvCxnSpPr>
        <p:spPr>
          <a:xfrm>
            <a:off x="804630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4D25FE-7361-27FA-3D51-94716C3D1B7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928807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8974FD50-66AC-D3AB-3243-DBBFC74101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750" y="2537469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5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413D331-CFAB-2323-948A-B504F792E8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750" y="3011797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A986DF61-055F-A896-AE2E-01163F96EA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4360" y="3011797"/>
            <a:ext cx="3383280" cy="61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D5AA69AB-BE80-99DF-27B7-FC3205F36A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04970" y="2537469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5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3C4A9CD1-7186-F8AE-EC1E-A7FCBE5864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4970" y="3011797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817E2C47-3968-BFB3-72BF-E658025891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750" y="4714596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5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01B075-641C-E893-D234-66C0403D3E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3750" y="5202044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6C5EFCAD-CB6C-9C6D-A146-77B6270465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59041" y="4714596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5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AB255D0C-E2F5-CD6E-A37A-35C126C66F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9041" y="5202044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835662B6-2048-6B02-BABA-10E37ED733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4360" y="2521420"/>
            <a:ext cx="3383280" cy="457201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5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5021A052-3C82-290E-4E3A-9ADB1A505292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3C6FC6-00A0-0E0E-7477-48EFFB756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54357FF-1DF6-5A96-C7A8-41DE97875E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23A2CB3-83B8-75D9-98DC-6BFA36649510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708C1301-401D-A9AC-B8F8-69019640A29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FB930E-FD26-65A5-6CD6-32930FD5C5D5}"/>
              </a:ext>
            </a:extLst>
          </p:cNvPr>
          <p:cNvSpPr/>
          <p:nvPr userDrawn="1"/>
        </p:nvSpPr>
        <p:spPr>
          <a:xfrm>
            <a:off x="8680745" y="3952210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84D40C-115B-3566-2EBC-FED6CBE4FD9B}"/>
              </a:ext>
            </a:extLst>
          </p:cNvPr>
          <p:cNvSpPr/>
          <p:nvPr userDrawn="1"/>
        </p:nvSpPr>
        <p:spPr>
          <a:xfrm>
            <a:off x="2825454" y="392040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11D978-CE50-C9BC-FA75-D6FE5E946ECC}"/>
              </a:ext>
            </a:extLst>
          </p:cNvPr>
          <p:cNvSpPr/>
          <p:nvPr userDrawn="1"/>
        </p:nvSpPr>
        <p:spPr>
          <a:xfrm>
            <a:off x="9653710" y="1743277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832B12-A27F-CFF5-E8A2-2A785DC0D966}"/>
              </a:ext>
            </a:extLst>
          </p:cNvPr>
          <p:cNvSpPr/>
          <p:nvPr userDrawn="1"/>
        </p:nvSpPr>
        <p:spPr>
          <a:xfrm>
            <a:off x="5753100" y="1743277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B43EE78-7F29-D487-4F96-98C5EF1FA52D}"/>
              </a:ext>
            </a:extLst>
          </p:cNvPr>
          <p:cNvSpPr/>
          <p:nvPr userDrawn="1"/>
        </p:nvSpPr>
        <p:spPr>
          <a:xfrm>
            <a:off x="1852490" y="1743277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FE5F4-80C7-ECB0-8FD8-E6EB7BDB9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7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B6C8445-002E-41C8-E763-265C45F2640A}"/>
              </a:ext>
            </a:extLst>
          </p:cNvPr>
          <p:cNvSpPr txBox="1">
            <a:spLocks/>
          </p:cNvSpPr>
          <p:nvPr userDrawn="1"/>
        </p:nvSpPr>
        <p:spPr>
          <a:xfrm>
            <a:off x="501670" y="566711"/>
            <a:ext cx="3688447" cy="97333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8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Thank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F648C02-62BE-8DAF-E705-288D7CB322A3}"/>
              </a:ext>
            </a:extLst>
          </p:cNvPr>
          <p:cNvSpPr txBox="1">
            <a:spLocks/>
          </p:cNvSpPr>
          <p:nvPr userDrawn="1"/>
        </p:nvSpPr>
        <p:spPr>
          <a:xfrm>
            <a:off x="605943" y="1370583"/>
            <a:ext cx="3688447" cy="115123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8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E919DC-D721-F6FA-D385-0E5E8CC5C0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23" cy="6858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33B7CCE-6DA7-EBB8-AD07-FA0389C158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  <a:effectLst>
            <a:softEdge rad="12700"/>
          </a:effectLst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35683517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BA0AE3D-BC57-268A-3D4A-CC1AD0238D70}"/>
              </a:ext>
            </a:extLst>
          </p:cNvPr>
          <p:cNvSpPr/>
          <p:nvPr userDrawn="1"/>
        </p:nvSpPr>
        <p:spPr>
          <a:xfrm>
            <a:off x="7408783" y="2270907"/>
            <a:ext cx="2950086" cy="3272682"/>
          </a:xfrm>
          <a:custGeom>
            <a:avLst/>
            <a:gdLst>
              <a:gd name="connsiteX0" fmla="*/ 1312783 w 2950086"/>
              <a:gd name="connsiteY0" fmla="*/ 0 h 3272682"/>
              <a:gd name="connsiteX1" fmla="*/ 2950086 w 2950086"/>
              <a:gd name="connsiteY1" fmla="*/ 1636341 h 3272682"/>
              <a:gd name="connsiteX2" fmla="*/ 1312783 w 2950086"/>
              <a:gd name="connsiteY2" fmla="*/ 3272682 h 3272682"/>
              <a:gd name="connsiteX3" fmla="*/ 49361 w 2950086"/>
              <a:gd name="connsiteY3" fmla="*/ 2677206 h 3272682"/>
              <a:gd name="connsiteX4" fmla="*/ 0 w 2950086"/>
              <a:gd name="connsiteY4" fmla="*/ 2611236 h 3272682"/>
              <a:gd name="connsiteX5" fmla="*/ 44894 w 2950086"/>
              <a:gd name="connsiteY5" fmla="*/ 2551235 h 3272682"/>
              <a:gd name="connsiteX6" fmla="*/ 324520 w 2950086"/>
              <a:gd name="connsiteY6" fmla="*/ 1636341 h 3272682"/>
              <a:gd name="connsiteX7" fmla="*/ 44894 w 2950086"/>
              <a:gd name="connsiteY7" fmla="*/ 721447 h 3272682"/>
              <a:gd name="connsiteX8" fmla="*/ 0 w 2950086"/>
              <a:gd name="connsiteY8" fmla="*/ 661447 h 3272682"/>
              <a:gd name="connsiteX9" fmla="*/ 49361 w 2950086"/>
              <a:gd name="connsiteY9" fmla="*/ 595476 h 3272682"/>
              <a:gd name="connsiteX10" fmla="*/ 1312783 w 2950086"/>
              <a:gd name="connsiteY10" fmla="*/ 0 h 32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0086" h="3272682">
                <a:moveTo>
                  <a:pt x="1312783" y="0"/>
                </a:moveTo>
                <a:cubicBezTo>
                  <a:pt x="2217040" y="0"/>
                  <a:pt x="2950086" y="732615"/>
                  <a:pt x="2950086" y="1636341"/>
                </a:cubicBezTo>
                <a:cubicBezTo>
                  <a:pt x="2950086" y="2540067"/>
                  <a:pt x="2217040" y="3272682"/>
                  <a:pt x="1312783" y="3272682"/>
                </a:cubicBezTo>
                <a:cubicBezTo>
                  <a:pt x="804139" y="3272682"/>
                  <a:pt x="349666" y="3040878"/>
                  <a:pt x="49361" y="2677206"/>
                </a:cubicBezTo>
                <a:lnTo>
                  <a:pt x="0" y="2611236"/>
                </a:lnTo>
                <a:lnTo>
                  <a:pt x="44894" y="2551235"/>
                </a:lnTo>
                <a:cubicBezTo>
                  <a:pt x="221436" y="2290073"/>
                  <a:pt x="324520" y="1975238"/>
                  <a:pt x="324520" y="1636341"/>
                </a:cubicBezTo>
                <a:cubicBezTo>
                  <a:pt x="324520" y="1297444"/>
                  <a:pt x="221436" y="982609"/>
                  <a:pt x="44894" y="721447"/>
                </a:cubicBezTo>
                <a:lnTo>
                  <a:pt x="0" y="661447"/>
                </a:lnTo>
                <a:lnTo>
                  <a:pt x="49361" y="595476"/>
                </a:lnTo>
                <a:cubicBezTo>
                  <a:pt x="349666" y="231804"/>
                  <a:pt x="804139" y="0"/>
                  <a:pt x="1312783" y="0"/>
                </a:cubicBezTo>
                <a:close/>
              </a:path>
            </a:pathLst>
          </a:cu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FontTx/>
              <a:buNone/>
            </a:pPr>
            <a:endParaRPr lang="en-I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6168D0-6B58-628B-AD09-6B3F71D7AF7A}"/>
              </a:ext>
            </a:extLst>
          </p:cNvPr>
          <p:cNvSpPr/>
          <p:nvPr userDrawn="1"/>
        </p:nvSpPr>
        <p:spPr>
          <a:xfrm>
            <a:off x="4783217" y="2270907"/>
            <a:ext cx="2625566" cy="3272682"/>
          </a:xfrm>
          <a:custGeom>
            <a:avLst/>
            <a:gdLst>
              <a:gd name="connsiteX0" fmla="*/ 1312783 w 2625566"/>
              <a:gd name="connsiteY0" fmla="*/ 0 h 3272682"/>
              <a:gd name="connsiteX1" fmla="*/ 2576205 w 2625566"/>
              <a:gd name="connsiteY1" fmla="*/ 595476 h 3272682"/>
              <a:gd name="connsiteX2" fmla="*/ 2625566 w 2625566"/>
              <a:gd name="connsiteY2" fmla="*/ 661447 h 3272682"/>
              <a:gd name="connsiteX3" fmla="*/ 2580672 w 2625566"/>
              <a:gd name="connsiteY3" fmla="*/ 721447 h 3272682"/>
              <a:gd name="connsiteX4" fmla="*/ 2301046 w 2625566"/>
              <a:gd name="connsiteY4" fmla="*/ 1636341 h 3272682"/>
              <a:gd name="connsiteX5" fmla="*/ 2580672 w 2625566"/>
              <a:gd name="connsiteY5" fmla="*/ 2551235 h 3272682"/>
              <a:gd name="connsiteX6" fmla="*/ 2625566 w 2625566"/>
              <a:gd name="connsiteY6" fmla="*/ 2611236 h 3272682"/>
              <a:gd name="connsiteX7" fmla="*/ 2576205 w 2625566"/>
              <a:gd name="connsiteY7" fmla="*/ 2677206 h 3272682"/>
              <a:gd name="connsiteX8" fmla="*/ 1312783 w 2625566"/>
              <a:gd name="connsiteY8" fmla="*/ 3272682 h 3272682"/>
              <a:gd name="connsiteX9" fmla="*/ 49361 w 2625566"/>
              <a:gd name="connsiteY9" fmla="*/ 2677206 h 3272682"/>
              <a:gd name="connsiteX10" fmla="*/ 0 w 2625566"/>
              <a:gd name="connsiteY10" fmla="*/ 2611236 h 3272682"/>
              <a:gd name="connsiteX11" fmla="*/ 44894 w 2625566"/>
              <a:gd name="connsiteY11" fmla="*/ 2551235 h 3272682"/>
              <a:gd name="connsiteX12" fmla="*/ 324520 w 2625566"/>
              <a:gd name="connsiteY12" fmla="*/ 1636341 h 3272682"/>
              <a:gd name="connsiteX13" fmla="*/ 44894 w 2625566"/>
              <a:gd name="connsiteY13" fmla="*/ 721447 h 3272682"/>
              <a:gd name="connsiteX14" fmla="*/ 0 w 2625566"/>
              <a:gd name="connsiteY14" fmla="*/ 661447 h 3272682"/>
              <a:gd name="connsiteX15" fmla="*/ 49361 w 2625566"/>
              <a:gd name="connsiteY15" fmla="*/ 595476 h 3272682"/>
              <a:gd name="connsiteX16" fmla="*/ 1312783 w 2625566"/>
              <a:gd name="connsiteY16" fmla="*/ 0 h 32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25566" h="3272682">
                <a:moveTo>
                  <a:pt x="1312783" y="0"/>
                </a:moveTo>
                <a:cubicBezTo>
                  <a:pt x="1821428" y="0"/>
                  <a:pt x="2275900" y="231804"/>
                  <a:pt x="2576205" y="595476"/>
                </a:cubicBezTo>
                <a:lnTo>
                  <a:pt x="2625566" y="661447"/>
                </a:lnTo>
                <a:lnTo>
                  <a:pt x="2580672" y="721447"/>
                </a:lnTo>
                <a:cubicBezTo>
                  <a:pt x="2404131" y="982609"/>
                  <a:pt x="2301046" y="1297444"/>
                  <a:pt x="2301046" y="1636341"/>
                </a:cubicBezTo>
                <a:cubicBezTo>
                  <a:pt x="2301046" y="1975238"/>
                  <a:pt x="2404131" y="2290073"/>
                  <a:pt x="2580672" y="2551235"/>
                </a:cubicBezTo>
                <a:lnTo>
                  <a:pt x="2625566" y="2611236"/>
                </a:lnTo>
                <a:lnTo>
                  <a:pt x="2576205" y="2677206"/>
                </a:lnTo>
                <a:cubicBezTo>
                  <a:pt x="2275900" y="3040878"/>
                  <a:pt x="1821428" y="3272682"/>
                  <a:pt x="1312783" y="3272682"/>
                </a:cubicBezTo>
                <a:cubicBezTo>
                  <a:pt x="804139" y="3272682"/>
                  <a:pt x="349666" y="3040878"/>
                  <a:pt x="49361" y="2677206"/>
                </a:cubicBezTo>
                <a:lnTo>
                  <a:pt x="0" y="2611236"/>
                </a:lnTo>
                <a:lnTo>
                  <a:pt x="44894" y="2551235"/>
                </a:lnTo>
                <a:cubicBezTo>
                  <a:pt x="221436" y="2290073"/>
                  <a:pt x="324520" y="1975238"/>
                  <a:pt x="324520" y="1636341"/>
                </a:cubicBezTo>
                <a:cubicBezTo>
                  <a:pt x="324520" y="1297444"/>
                  <a:pt x="221436" y="982609"/>
                  <a:pt x="44894" y="721447"/>
                </a:cubicBezTo>
                <a:lnTo>
                  <a:pt x="0" y="661447"/>
                </a:lnTo>
                <a:lnTo>
                  <a:pt x="49361" y="595476"/>
                </a:lnTo>
                <a:cubicBezTo>
                  <a:pt x="349666" y="231804"/>
                  <a:pt x="804139" y="0"/>
                  <a:pt x="1312783" y="0"/>
                </a:cubicBez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FontTx/>
              <a:buNone/>
            </a:pPr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510BF8E-13A4-CD26-DAA7-1471C26E5B97}"/>
              </a:ext>
            </a:extLst>
          </p:cNvPr>
          <p:cNvSpPr/>
          <p:nvPr userDrawn="1"/>
        </p:nvSpPr>
        <p:spPr>
          <a:xfrm>
            <a:off x="1833131" y="2270907"/>
            <a:ext cx="2950086" cy="3272682"/>
          </a:xfrm>
          <a:custGeom>
            <a:avLst/>
            <a:gdLst>
              <a:gd name="connsiteX0" fmla="*/ 1637303 w 2950086"/>
              <a:gd name="connsiteY0" fmla="*/ 0 h 3272682"/>
              <a:gd name="connsiteX1" fmla="*/ 2900725 w 2950086"/>
              <a:gd name="connsiteY1" fmla="*/ 595476 h 3272682"/>
              <a:gd name="connsiteX2" fmla="*/ 2950086 w 2950086"/>
              <a:gd name="connsiteY2" fmla="*/ 661447 h 3272682"/>
              <a:gd name="connsiteX3" fmla="*/ 2905192 w 2950086"/>
              <a:gd name="connsiteY3" fmla="*/ 721447 h 3272682"/>
              <a:gd name="connsiteX4" fmla="*/ 2625566 w 2950086"/>
              <a:gd name="connsiteY4" fmla="*/ 1636341 h 3272682"/>
              <a:gd name="connsiteX5" fmla="*/ 2905192 w 2950086"/>
              <a:gd name="connsiteY5" fmla="*/ 2551235 h 3272682"/>
              <a:gd name="connsiteX6" fmla="*/ 2950086 w 2950086"/>
              <a:gd name="connsiteY6" fmla="*/ 2611236 h 3272682"/>
              <a:gd name="connsiteX7" fmla="*/ 2900725 w 2950086"/>
              <a:gd name="connsiteY7" fmla="*/ 2677206 h 3272682"/>
              <a:gd name="connsiteX8" fmla="*/ 1637303 w 2950086"/>
              <a:gd name="connsiteY8" fmla="*/ 3272682 h 3272682"/>
              <a:gd name="connsiteX9" fmla="*/ 0 w 2950086"/>
              <a:gd name="connsiteY9" fmla="*/ 1636341 h 3272682"/>
              <a:gd name="connsiteX10" fmla="*/ 1637303 w 2950086"/>
              <a:gd name="connsiteY10" fmla="*/ 0 h 32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0086" h="3272682">
                <a:moveTo>
                  <a:pt x="1637303" y="0"/>
                </a:moveTo>
                <a:cubicBezTo>
                  <a:pt x="2145947" y="0"/>
                  <a:pt x="2600420" y="231804"/>
                  <a:pt x="2900725" y="595476"/>
                </a:cubicBezTo>
                <a:lnTo>
                  <a:pt x="2950086" y="661447"/>
                </a:lnTo>
                <a:lnTo>
                  <a:pt x="2905192" y="721447"/>
                </a:lnTo>
                <a:cubicBezTo>
                  <a:pt x="2728651" y="982609"/>
                  <a:pt x="2625566" y="1297444"/>
                  <a:pt x="2625566" y="1636341"/>
                </a:cubicBezTo>
                <a:cubicBezTo>
                  <a:pt x="2625566" y="1975238"/>
                  <a:pt x="2728651" y="2290073"/>
                  <a:pt x="2905192" y="2551235"/>
                </a:cubicBezTo>
                <a:lnTo>
                  <a:pt x="2950086" y="2611236"/>
                </a:lnTo>
                <a:lnTo>
                  <a:pt x="2900725" y="2677206"/>
                </a:lnTo>
                <a:cubicBezTo>
                  <a:pt x="2600420" y="3040878"/>
                  <a:pt x="2145947" y="3272682"/>
                  <a:pt x="1637303" y="3272682"/>
                </a:cubicBezTo>
                <a:cubicBezTo>
                  <a:pt x="733046" y="3272682"/>
                  <a:pt x="0" y="2540067"/>
                  <a:pt x="0" y="1636341"/>
                </a:cubicBezTo>
                <a:cubicBezTo>
                  <a:pt x="0" y="732615"/>
                  <a:pt x="733046" y="0"/>
                  <a:pt x="1637303" y="0"/>
                </a:cubicBez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FontTx/>
              <a:buNone/>
            </a:pPr>
            <a:endParaRPr lang="en-IN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778FF02-A1F5-081B-0AD1-BD3B3CAA6C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84263" y="2932356"/>
            <a:ext cx="649040" cy="1949789"/>
          </a:xfrm>
          <a:custGeom>
            <a:avLst/>
            <a:gdLst>
              <a:gd name="connsiteX0" fmla="*/ 324520 w 649040"/>
              <a:gd name="connsiteY0" fmla="*/ 0 h 1949789"/>
              <a:gd name="connsiteX1" fmla="*/ 369414 w 649040"/>
              <a:gd name="connsiteY1" fmla="*/ 60000 h 1949789"/>
              <a:gd name="connsiteX2" fmla="*/ 649040 w 649040"/>
              <a:gd name="connsiteY2" fmla="*/ 974894 h 1949789"/>
              <a:gd name="connsiteX3" fmla="*/ 369414 w 649040"/>
              <a:gd name="connsiteY3" fmla="*/ 1889788 h 1949789"/>
              <a:gd name="connsiteX4" fmla="*/ 324520 w 649040"/>
              <a:gd name="connsiteY4" fmla="*/ 1949789 h 1949789"/>
              <a:gd name="connsiteX5" fmla="*/ 279626 w 649040"/>
              <a:gd name="connsiteY5" fmla="*/ 1889788 h 1949789"/>
              <a:gd name="connsiteX6" fmla="*/ 0 w 649040"/>
              <a:gd name="connsiteY6" fmla="*/ 974894 h 1949789"/>
              <a:gd name="connsiteX7" fmla="*/ 279626 w 649040"/>
              <a:gd name="connsiteY7" fmla="*/ 60000 h 194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9040" h="1949789">
                <a:moveTo>
                  <a:pt x="324520" y="0"/>
                </a:moveTo>
                <a:lnTo>
                  <a:pt x="369414" y="60000"/>
                </a:lnTo>
                <a:cubicBezTo>
                  <a:pt x="545956" y="321162"/>
                  <a:pt x="649040" y="635997"/>
                  <a:pt x="649040" y="974894"/>
                </a:cubicBezTo>
                <a:cubicBezTo>
                  <a:pt x="649040" y="1313791"/>
                  <a:pt x="545956" y="1628626"/>
                  <a:pt x="369414" y="1889788"/>
                </a:cubicBezTo>
                <a:lnTo>
                  <a:pt x="324520" y="1949789"/>
                </a:lnTo>
                <a:lnTo>
                  <a:pt x="279626" y="1889788"/>
                </a:lnTo>
                <a:cubicBezTo>
                  <a:pt x="103085" y="1628626"/>
                  <a:pt x="0" y="1313791"/>
                  <a:pt x="0" y="974894"/>
                </a:cubicBezTo>
                <a:cubicBezTo>
                  <a:pt x="0" y="635997"/>
                  <a:pt x="103085" y="321162"/>
                  <a:pt x="279626" y="6000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vert="vert270" wrap="square" anchor="ctr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59FF022-7088-0B93-6700-A300E1BA25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8697" y="2932356"/>
            <a:ext cx="649040" cy="1949789"/>
          </a:xfrm>
          <a:custGeom>
            <a:avLst/>
            <a:gdLst>
              <a:gd name="connsiteX0" fmla="*/ 324520 w 649040"/>
              <a:gd name="connsiteY0" fmla="*/ 0 h 1949789"/>
              <a:gd name="connsiteX1" fmla="*/ 369414 w 649040"/>
              <a:gd name="connsiteY1" fmla="*/ 60000 h 1949789"/>
              <a:gd name="connsiteX2" fmla="*/ 649040 w 649040"/>
              <a:gd name="connsiteY2" fmla="*/ 974894 h 1949789"/>
              <a:gd name="connsiteX3" fmla="*/ 369414 w 649040"/>
              <a:gd name="connsiteY3" fmla="*/ 1889788 h 1949789"/>
              <a:gd name="connsiteX4" fmla="*/ 324520 w 649040"/>
              <a:gd name="connsiteY4" fmla="*/ 1949789 h 1949789"/>
              <a:gd name="connsiteX5" fmla="*/ 279626 w 649040"/>
              <a:gd name="connsiteY5" fmla="*/ 1889788 h 1949789"/>
              <a:gd name="connsiteX6" fmla="*/ 0 w 649040"/>
              <a:gd name="connsiteY6" fmla="*/ 974894 h 1949789"/>
              <a:gd name="connsiteX7" fmla="*/ 279626 w 649040"/>
              <a:gd name="connsiteY7" fmla="*/ 60000 h 194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9040" h="1949789">
                <a:moveTo>
                  <a:pt x="324520" y="0"/>
                </a:moveTo>
                <a:lnTo>
                  <a:pt x="369414" y="60000"/>
                </a:lnTo>
                <a:cubicBezTo>
                  <a:pt x="545956" y="321162"/>
                  <a:pt x="649040" y="635997"/>
                  <a:pt x="649040" y="974894"/>
                </a:cubicBezTo>
                <a:cubicBezTo>
                  <a:pt x="649040" y="1313791"/>
                  <a:pt x="545956" y="1628626"/>
                  <a:pt x="369414" y="1889788"/>
                </a:cubicBezTo>
                <a:lnTo>
                  <a:pt x="324520" y="1949789"/>
                </a:lnTo>
                <a:lnTo>
                  <a:pt x="279626" y="1889788"/>
                </a:lnTo>
                <a:cubicBezTo>
                  <a:pt x="103085" y="1628626"/>
                  <a:pt x="0" y="1313791"/>
                  <a:pt x="0" y="974894"/>
                </a:cubicBezTo>
                <a:cubicBezTo>
                  <a:pt x="0" y="635997"/>
                  <a:pt x="103085" y="321162"/>
                  <a:pt x="279626" y="6000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vert="vert270" wrap="square" anchor="ctr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BFCE729-7ACD-6E2E-7D68-0CDB852553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98549" y="3000798"/>
            <a:ext cx="1619250" cy="24929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18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Header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5BDCB24-49B6-8860-B0E0-BDFA29A6FB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8549" y="3458141"/>
            <a:ext cx="1619250" cy="13555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 sz="1100" baseline="0">
                <a:solidFill>
                  <a:schemeClr val="bg1"/>
                </a:solidFill>
                <a:latin typeface="+mn-lt"/>
              </a:defRPr>
            </a:lvl2pPr>
            <a:lvl3pPr>
              <a:defRPr sz="1100" baseline="0">
                <a:solidFill>
                  <a:schemeClr val="bg1"/>
                </a:solidFill>
                <a:latin typeface="+mn-lt"/>
              </a:defRPr>
            </a:lvl3pPr>
            <a:lvl4pPr>
              <a:defRPr sz="1100" baseline="0">
                <a:solidFill>
                  <a:schemeClr val="bg1"/>
                </a:solidFill>
                <a:latin typeface="+mn-lt"/>
              </a:defRPr>
            </a:lvl4pPr>
            <a:lvl5pPr>
              <a:defRPr sz="11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549D502-8C04-9428-1753-6F47672EE3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5" y="3000798"/>
            <a:ext cx="1619250" cy="24929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18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Header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E4E45438-2F6F-D98D-C39B-5A0C71CD16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75" y="3458141"/>
            <a:ext cx="1619250" cy="13555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 sz="1100" baseline="0">
                <a:solidFill>
                  <a:schemeClr val="bg1"/>
                </a:solidFill>
                <a:latin typeface="+mn-lt"/>
              </a:defRPr>
            </a:lvl2pPr>
            <a:lvl3pPr>
              <a:defRPr sz="1100" baseline="0">
                <a:solidFill>
                  <a:schemeClr val="bg1"/>
                </a:solidFill>
                <a:latin typeface="+mn-lt"/>
              </a:defRPr>
            </a:lvl3pPr>
            <a:lvl4pPr>
              <a:defRPr sz="1100" baseline="0">
                <a:solidFill>
                  <a:schemeClr val="bg1"/>
                </a:solidFill>
                <a:latin typeface="+mn-lt"/>
              </a:defRPr>
            </a:lvl4pPr>
            <a:lvl5pPr>
              <a:defRPr sz="11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8BB7C2D-F093-27F5-C7C0-27D3F9A268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4201" y="3000798"/>
            <a:ext cx="1619250" cy="24929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18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Header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0F63353-C0AE-55AA-03A8-4DC848E8CD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4201" y="3458141"/>
            <a:ext cx="1619250" cy="13555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 sz="1100" baseline="0">
                <a:solidFill>
                  <a:schemeClr val="bg1"/>
                </a:solidFill>
                <a:latin typeface="+mn-lt"/>
              </a:defRPr>
            </a:lvl2pPr>
            <a:lvl3pPr>
              <a:defRPr sz="1100" baseline="0">
                <a:solidFill>
                  <a:schemeClr val="bg1"/>
                </a:solidFill>
                <a:latin typeface="+mn-lt"/>
              </a:defRPr>
            </a:lvl3pPr>
            <a:lvl4pPr>
              <a:defRPr sz="1100" baseline="0">
                <a:solidFill>
                  <a:schemeClr val="bg1"/>
                </a:solidFill>
                <a:latin typeface="+mn-lt"/>
              </a:defRPr>
            </a:lvl4pPr>
            <a:lvl5pPr>
              <a:defRPr sz="11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3" name="Slide Number Placeholder 167">
            <a:extLst>
              <a:ext uri="{FF2B5EF4-FFF2-40B4-BE49-F238E27FC236}">
                <a16:creationId xmlns:a16="http://schemas.microsoft.com/office/drawing/2014/main" id="{215575E7-8FFD-1D59-EC14-0968BF46C1EC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2F82AD-5D6F-BCEA-5519-9A3F33DC9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56D99-673B-ECF1-58E8-CDD185C5B0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8B272EAF-45C8-EA60-0D94-847B253FFE7E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E4B2C916-0FD5-7D4D-2D41-D755DCBC37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CD5427-0B90-07F3-576A-14C1C51EC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696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139A706-CFB5-7974-B50A-B78E174A01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image, then ‘Send to Back’</a:t>
            </a:r>
          </a:p>
          <a:p>
            <a:endParaRPr lang="en-IN"/>
          </a:p>
        </p:txBody>
      </p:sp>
      <p:sp>
        <p:nvSpPr>
          <p:cNvPr id="2" name="Slide Number Placeholder 167">
            <a:extLst>
              <a:ext uri="{FF2B5EF4-FFF2-40B4-BE49-F238E27FC236}">
                <a16:creationId xmlns:a16="http://schemas.microsoft.com/office/drawing/2014/main" id="{A376D3D5-013D-5408-E967-07089AA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3F689CEC-7B82-BDC6-F34D-BAA11418FED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31CD60C-9954-BCCD-4035-F502989FAE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2" hasCustomPrompt="1"/>
          </p:nvPr>
        </p:nvSpPr>
        <p:spPr>
          <a:xfrm>
            <a:off x="7578873" y="6311900"/>
            <a:ext cx="3840480" cy="182880"/>
          </a:xfrm>
        </p:spPr>
        <p:txBody>
          <a:bodyPr anchor="b"/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</a:defRPr>
            </a:lvl1pPr>
            <a:lvl2pPr marL="182562" indent="0">
              <a:buFontTx/>
              <a:buNone/>
              <a:defRPr/>
            </a:lvl2pPr>
            <a:lvl3pPr marL="411163" indent="0">
              <a:buFontTx/>
              <a:buNone/>
              <a:defRPr/>
            </a:lvl3pPr>
            <a:lvl4pPr marL="640080" indent="0">
              <a:buFontTx/>
              <a:buNone/>
              <a:defRPr/>
            </a:lvl4pPr>
            <a:lvl5pPr marL="86868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                         Circana, Inc. and Circana Group, L.P. |  Proprietary and confidential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EC9C7C3-AA2C-1AF8-761A-65F6138ABA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110" y="2893733"/>
            <a:ext cx="5499393" cy="166286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8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 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D24ABFCC-E9A2-5E84-0AA1-2D7AF74D01A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0110" y="619032"/>
            <a:ext cx="5499690" cy="2150828"/>
          </a:xfrm>
        </p:spPr>
        <p:txBody>
          <a:bodyPr wrap="square" bIns="0" anchor="t" anchorCtr="0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9900" spc="-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11716592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340589-1376-D04A-6392-23944178D4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651" cy="685570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BB24C10-007A-9249-D777-9E6C40C5AF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110" y="2893733"/>
            <a:ext cx="5499393" cy="166286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8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E7F337F-21F6-B327-03F2-87562250F8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0110" y="619032"/>
            <a:ext cx="5499690" cy="2150828"/>
          </a:xfrm>
        </p:spPr>
        <p:txBody>
          <a:bodyPr wrap="square" bIns="0" anchor="t" anchorCtr="0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9900" spc="-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8280FEFD-515F-D540-4A5E-0D46C05B9B35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6D6BFC7-EC21-0785-17EF-D72CC92B5B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3B5A73B3-646D-08E6-94CE-C2D9C7A1E4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694099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370B6BD-FDBF-FC35-8E85-ECE9F32F1E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image, then ‘Send to Back’</a:t>
            </a:r>
          </a:p>
          <a:p>
            <a:endParaRPr lang="en-IN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3692CCA0-F181-3B5D-154B-071DDD99813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520110" y="2854518"/>
            <a:ext cx="5191989" cy="28485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F64280-39CA-AA0D-F4C6-CCCEA8C034C1}"/>
              </a:ext>
            </a:extLst>
          </p:cNvPr>
          <p:cNvSpPr txBox="1">
            <a:spLocks/>
          </p:cNvSpPr>
          <p:nvPr userDrawn="1"/>
        </p:nvSpPr>
        <p:spPr>
          <a:xfrm>
            <a:off x="419100" y="469156"/>
            <a:ext cx="5312664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821DCE-2872-778E-A5C9-4DEA1FB868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10" y="586115"/>
            <a:ext cx="5499690" cy="8546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Place headline in</a:t>
            </a:r>
            <a:br>
              <a:rPr lang="en-US"/>
            </a:br>
            <a:r>
              <a:rPr lang="en-US"/>
              <a:t>two lines</a:t>
            </a:r>
            <a:endParaRPr lang="en-IN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0F985A5-86B0-8BE2-BA6D-CCB9D0397E5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110" y="1825030"/>
            <a:ext cx="5192713" cy="779463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 marL="182562" indent="0">
              <a:buFontTx/>
              <a:buNone/>
              <a:defRPr sz="2000"/>
            </a:lvl2pPr>
            <a:lvl3pPr marL="411163" indent="0">
              <a:buFontTx/>
              <a:buNone/>
              <a:defRPr sz="1800"/>
            </a:lvl3pPr>
            <a:lvl4pPr marL="640080" indent="0">
              <a:buFontTx/>
              <a:buNone/>
              <a:defRPr sz="1600"/>
            </a:lvl4pPr>
            <a:lvl5pPr marL="868680" indent="0">
              <a:buFontTx/>
              <a:buNone/>
              <a:defRPr sz="1400"/>
            </a:lvl5pPr>
          </a:lstStyle>
          <a:p>
            <a:pPr lvl="0"/>
            <a:endParaRPr lang="en-US"/>
          </a:p>
        </p:txBody>
      </p:sp>
      <p:sp>
        <p:nvSpPr>
          <p:cNvPr id="22" name="Slide Number Placeholder 167">
            <a:extLst>
              <a:ext uri="{FF2B5EF4-FFF2-40B4-BE49-F238E27FC236}">
                <a16:creationId xmlns:a16="http://schemas.microsoft.com/office/drawing/2014/main" id="{B7760920-8E19-35F4-15C8-0316EB7CB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4E0CE2D1-AC69-5957-0347-97BEBED605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63104EA4-1718-60CC-3743-52BB19EA98DC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0FC74-FBD1-15C0-F0BF-740960980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96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B7BD3C6-4394-F519-4520-B494B808C9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35" y="-4156"/>
            <a:ext cx="12203813" cy="68621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A0B0A1-C199-AC6B-9184-23D907B205A9}"/>
              </a:ext>
            </a:extLst>
          </p:cNvPr>
          <p:cNvSpPr/>
          <p:nvPr userDrawn="1"/>
        </p:nvSpPr>
        <p:spPr>
          <a:xfrm>
            <a:off x="0" y="-4157"/>
            <a:ext cx="12192000" cy="6862156"/>
          </a:xfrm>
          <a:prstGeom prst="rect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9C30A5E-F666-B946-8C49-48FD9B776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81E6C2EE-6178-EFB7-D1CC-8AAA818F65C0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14" name="Slide Number Placeholder 167">
            <a:extLst>
              <a:ext uri="{FF2B5EF4-FFF2-40B4-BE49-F238E27FC236}">
                <a16:creationId xmlns:a16="http://schemas.microsoft.com/office/drawing/2014/main" id="{2033AC16-98A1-C363-E6D4-48A351C303CE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D95C55A-03C7-111B-C533-F52CA51D46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293" y="4214753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1600" b="1" kern="1200" spc="0" baseline="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NAME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0CFCD329-61D6-FBC6-D456-4DB6A96074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293" y="4509984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ED09DAAA-E388-8D70-F105-84692FD412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6293" y="4797384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267A84A-7D30-D708-E891-526EAD0092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497077" y="4214753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1600" b="1" kern="1200" spc="0" baseline="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NAME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61C6D9C-BAA2-5633-08E8-C4C5AFF8D75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497077" y="4509984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A778927E-B0C8-2733-66AE-7934AF3631B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97077" y="4797384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2F35E7D-B915-3E11-E566-0A9B0EB3BFF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51178" y="4246651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1600" b="1" kern="1200" spc="0" baseline="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91DF6824-A47D-CD63-9CA3-05CB5B0556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51178" y="4541882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B917016C-6239-3424-4448-E548A0C3838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51178" y="4829282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E7F372D-BA93-2F6A-DA2C-3DA8F33608A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80107" y="4246651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1600" b="1" kern="1200" spc="0" baseline="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NAME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9DEDCC35-1E69-AB03-66C2-86C6815C585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380107" y="4541882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4F6BE66-8293-1F44-F8B2-2AB2124FB6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380107" y="4829282"/>
            <a:ext cx="2322576" cy="27432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EC74F400-CDB4-92B3-A271-CAD7601E79D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0012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018E7765-A72A-9CCE-FF00-D9CAFDD29C6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85624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3" name="Picture Placeholder 17">
            <a:extLst>
              <a:ext uri="{FF2B5EF4-FFF2-40B4-BE49-F238E27FC236}">
                <a16:creationId xmlns:a16="http://schemas.microsoft.com/office/drawing/2014/main" id="{19E8784A-7C6F-DB63-9FD1-B1C5E1B673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511236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4" name="Picture Placeholder 18">
            <a:extLst>
              <a:ext uri="{FF2B5EF4-FFF2-40B4-BE49-F238E27FC236}">
                <a16:creationId xmlns:a16="http://schemas.microsoft.com/office/drawing/2014/main" id="{C812B73E-6729-B5BD-91ED-FDD89913797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36849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767A8E-0385-B6C1-A26B-4A437B40C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75E251C3-B634-74A0-9B95-22D9E70C059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5534E9-C07B-FF95-CB87-BA7973F417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54329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act 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24373AE-4B4B-55B2-E38F-CA3DD1BC6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58" t="3208" r="12658" b="3208"/>
          <a:stretch/>
        </p:blipFill>
        <p:spPr>
          <a:xfrm>
            <a:off x="-11909" y="0"/>
            <a:ext cx="1219200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3FFD7F-09C0-0FEA-59CD-CA4EEF5CC91B}"/>
              </a:ext>
            </a:extLst>
          </p:cNvPr>
          <p:cNvSpPr/>
          <p:nvPr userDrawn="1"/>
        </p:nvSpPr>
        <p:spPr>
          <a:xfrm flipV="1">
            <a:off x="11906" y="-3"/>
            <a:ext cx="12192001" cy="685799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74"/>
                </a:srgbClr>
              </a:gs>
              <a:gs pos="5600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9C30A5E-F666-B946-8C49-48FD9B776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9B751AF-27FB-3030-A0AA-8A77BF5AEC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99" y="5957518"/>
            <a:ext cx="1676400" cy="685800"/>
          </a:xfrm>
          <a:prstGeom prst="rect">
            <a:avLst/>
          </a:prstGeom>
        </p:spPr>
      </p:pic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81E6C2EE-6178-EFB7-D1CC-8AAA818F65C0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14" name="Slide Number Placeholder 167">
            <a:extLst>
              <a:ext uri="{FF2B5EF4-FFF2-40B4-BE49-F238E27FC236}">
                <a16:creationId xmlns:a16="http://schemas.microsoft.com/office/drawing/2014/main" id="{2033AC16-98A1-C363-E6D4-48A351C303CE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767A8E-0385-B6C1-A26B-4A437B40C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75E251C3-B634-74A0-9B95-22D9E70C059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</p:spTree>
    <p:extLst>
      <p:ext uri="{BB962C8B-B14F-4D97-AF65-F5344CB8AC3E}">
        <p14:creationId xmlns:p14="http://schemas.microsoft.com/office/powerpoint/2010/main" val="409891025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with one image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12CD2-AD78-3ED0-D859-8125508BF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9B59CD-0F7D-2DB4-BA77-1C2974E35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1" y="580801"/>
            <a:ext cx="5657850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5F39A24-3BD0-C227-4B6D-D6364B145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1" y="1181362"/>
            <a:ext cx="56578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E9D05F-C9BE-A624-5C14-09F8E9B234C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4350" y="1951038"/>
            <a:ext cx="5657850" cy="36576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0235ACED-80B8-C814-E2ED-0DB03CC3EF5B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56395E2-DCA6-7F81-C2F9-B7628739970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600892" y="0"/>
            <a:ext cx="5591107" cy="5608639"/>
          </a:xfrm>
          <a:custGeom>
            <a:avLst/>
            <a:gdLst>
              <a:gd name="connsiteX0" fmla="*/ 1650238 w 5591107"/>
              <a:gd name="connsiteY0" fmla="*/ 0 h 5608639"/>
              <a:gd name="connsiteX1" fmla="*/ 4266282 w 5591107"/>
              <a:gd name="connsiteY1" fmla="*/ 0 h 5608639"/>
              <a:gd name="connsiteX2" fmla="*/ 4368342 w 5591107"/>
              <a:gd name="connsiteY2" fmla="*/ 49165 h 5608639"/>
              <a:gd name="connsiteX3" fmla="*/ 5584674 w 5591107"/>
              <a:gd name="connsiteY3" fmla="*/ 1287709 h 5608639"/>
              <a:gd name="connsiteX4" fmla="*/ 5591107 w 5591107"/>
              <a:gd name="connsiteY4" fmla="*/ 1301166 h 5608639"/>
              <a:gd name="connsiteX5" fmla="*/ 5591107 w 5591107"/>
              <a:gd name="connsiteY5" fmla="*/ 3994795 h 5608639"/>
              <a:gd name="connsiteX6" fmla="*/ 5559474 w 5591107"/>
              <a:gd name="connsiteY6" fmla="*/ 4060462 h 5608639"/>
              <a:gd name="connsiteX7" fmla="*/ 2958260 w 5591107"/>
              <a:gd name="connsiteY7" fmla="*/ 5608639 h 5608639"/>
              <a:gd name="connsiteX8" fmla="*/ 0 w 5591107"/>
              <a:gd name="connsiteY8" fmla="*/ 2650379 h 5608639"/>
              <a:gd name="connsiteX9" fmla="*/ 1548178 w 5591107"/>
              <a:gd name="connsiteY9" fmla="*/ 49165 h 56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1107" h="5608639">
                <a:moveTo>
                  <a:pt x="1650238" y="0"/>
                </a:moveTo>
                <a:lnTo>
                  <a:pt x="4266282" y="0"/>
                </a:lnTo>
                <a:lnTo>
                  <a:pt x="4368342" y="49165"/>
                </a:lnTo>
                <a:cubicBezTo>
                  <a:pt x="4887060" y="330949"/>
                  <a:pt x="5312073" y="763367"/>
                  <a:pt x="5584674" y="1287709"/>
                </a:cubicBezTo>
                <a:lnTo>
                  <a:pt x="5591107" y="1301166"/>
                </a:lnTo>
                <a:lnTo>
                  <a:pt x="5591107" y="3994795"/>
                </a:lnTo>
                <a:lnTo>
                  <a:pt x="5559474" y="4060462"/>
                </a:lnTo>
                <a:cubicBezTo>
                  <a:pt x="5058524" y="4982626"/>
                  <a:pt x="4081499" y="5608639"/>
                  <a:pt x="2958260" y="5608639"/>
                </a:cubicBezTo>
                <a:cubicBezTo>
                  <a:pt x="1324458" y="5608639"/>
                  <a:pt x="0" y="4284181"/>
                  <a:pt x="0" y="2650379"/>
                </a:cubicBezTo>
                <a:cubicBezTo>
                  <a:pt x="0" y="1527140"/>
                  <a:pt x="626014" y="550115"/>
                  <a:pt x="1548178" y="491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35FD0-8AD2-B2C3-E50A-893B48731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BF2FDE7F-AEE5-6D89-AA18-4C30CA07AB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04153" y="6065329"/>
            <a:ext cx="7315200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</p:spTree>
    <p:extLst>
      <p:ext uri="{BB962C8B-B14F-4D97-AF65-F5344CB8AC3E}">
        <p14:creationId xmlns:p14="http://schemas.microsoft.com/office/powerpoint/2010/main" val="24335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139A706-CFB5-7974-B50A-B78E174A01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image, then ‘Send to Back’</a:t>
            </a:r>
          </a:p>
          <a:p>
            <a:endParaRPr lang="en-IN"/>
          </a:p>
        </p:txBody>
      </p:sp>
      <p:sp>
        <p:nvSpPr>
          <p:cNvPr id="2" name="Slide Number Placeholder 167">
            <a:extLst>
              <a:ext uri="{FF2B5EF4-FFF2-40B4-BE49-F238E27FC236}">
                <a16:creationId xmlns:a16="http://schemas.microsoft.com/office/drawing/2014/main" id="{A376D3D5-013D-5408-E967-07089AA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31CD60C-9954-BCCD-4035-F502989FAE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2" hasCustomPrompt="1"/>
          </p:nvPr>
        </p:nvSpPr>
        <p:spPr>
          <a:xfrm>
            <a:off x="7578873" y="6311900"/>
            <a:ext cx="3840480" cy="182880"/>
          </a:xfrm>
        </p:spPr>
        <p:txBody>
          <a:bodyPr anchor="b"/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</a:defRPr>
            </a:lvl1pPr>
            <a:lvl2pPr marL="182562" indent="0">
              <a:buFontTx/>
              <a:buNone/>
              <a:defRPr/>
            </a:lvl2pPr>
            <a:lvl3pPr marL="411163" indent="0">
              <a:buFontTx/>
              <a:buNone/>
              <a:defRPr/>
            </a:lvl3pPr>
            <a:lvl4pPr marL="640080" indent="0">
              <a:buFontTx/>
              <a:buNone/>
              <a:defRPr/>
            </a:lvl4pPr>
            <a:lvl5pPr marL="86868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                         Circana, Inc. and Circana Group, L.P. |  Proprietary and confidential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EC9C7C3-AA2C-1AF8-761A-65F6138ABA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110" y="2893733"/>
            <a:ext cx="5499393" cy="166286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8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 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D24ABFCC-E9A2-5E84-0AA1-2D7AF74D01A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0110" y="619032"/>
            <a:ext cx="5499690" cy="2150828"/>
          </a:xfrm>
        </p:spPr>
        <p:txBody>
          <a:bodyPr wrap="square" bIns="0" anchor="t" anchorCtr="0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9900" spc="-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1524EA6E-7CE4-3FC6-249A-CFEA6ACB3D9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04153" y="6065329"/>
            <a:ext cx="7315200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line goes here, Roboto 9pt, white, delete if not needed</a:t>
            </a:r>
          </a:p>
        </p:txBody>
      </p:sp>
    </p:spTree>
    <p:extLst>
      <p:ext uri="{BB962C8B-B14F-4D97-AF65-F5344CB8AC3E}">
        <p14:creationId xmlns:p14="http://schemas.microsoft.com/office/powerpoint/2010/main" val="7973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-Head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D658E67-F94D-FB08-D461-302D6F2F4F69}"/>
              </a:ext>
            </a:extLst>
          </p:cNvPr>
          <p:cNvSpPr txBox="1">
            <a:spLocks/>
          </p:cNvSpPr>
          <p:nvPr userDrawn="1"/>
        </p:nvSpPr>
        <p:spPr>
          <a:xfrm>
            <a:off x="11417625" y="6305901"/>
            <a:ext cx="264898" cy="16990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67EE4F1E-54ED-885C-216B-4C8742D70D9E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D825FA1-5B36-CF0D-D001-D286E5B25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D3CA7E3-4415-485C-CEEE-C303E7C605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0AB77-F024-5C74-26A2-BF70595C5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47472" y="5943600"/>
            <a:ext cx="1662118" cy="685800"/>
          </a:xfrm>
          <a:prstGeom prst="rect">
            <a:avLst/>
          </a:prstGeom>
        </p:spPr>
      </p:pic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0FFB82E5-76F9-5D4F-6B63-54A77B2CC45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04153" y="6065329"/>
            <a:ext cx="7315200" cy="164592"/>
          </a:xfrm>
        </p:spPr>
        <p:txBody>
          <a:bodyPr anchor="b" anchorCtr="0"/>
          <a:lstStyle>
            <a:lvl1pPr marL="0" indent="0" algn="r">
              <a:spcAft>
                <a:spcPts val="0"/>
              </a:spcAft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line goes here, Roboto 9pt, black, delete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6271870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ta Objec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0CE092-AE08-05DE-F5ED-56B4EB7B3D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946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BF3D3B3-284E-5E26-9C88-14CCD24E19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8641" y="1910339"/>
            <a:ext cx="5753100" cy="2537180"/>
          </a:xfrm>
        </p:spPr>
        <p:txBody>
          <a:bodyPr wrap="square" anchor="b">
            <a:noAutofit/>
          </a:bodyPr>
          <a:lstStyle>
            <a:lvl1pPr algn="l">
              <a:lnSpc>
                <a:spcPct val="80000"/>
              </a:lnSpc>
              <a:defRPr sz="56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  <a:endParaRPr lang="en-IN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648970C-D85B-92D8-0DFC-95D20F5853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41" y="6083583"/>
            <a:ext cx="2627376" cy="2076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IN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8E017CD-9662-04B5-F64E-D27C3545DC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641" y="4730750"/>
            <a:ext cx="5753100" cy="893763"/>
          </a:xfrm>
        </p:spPr>
        <p:txBody>
          <a:bodyPr/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subhead, if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4D092-37DD-A1AC-50A1-84AF58597F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/>
        </p:blipFill>
        <p:spPr>
          <a:xfrm>
            <a:off x="225083" y="255508"/>
            <a:ext cx="332297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and Answer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31037B-561D-1C4D-04DC-96CDBE88284B}"/>
              </a:ext>
            </a:extLst>
          </p:cNvPr>
          <p:cNvSpPr txBox="1"/>
          <p:nvPr userDrawn="1"/>
        </p:nvSpPr>
        <p:spPr>
          <a:xfrm>
            <a:off x="7144999" y="3695817"/>
            <a:ext cx="2797561" cy="1208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Poppins" pitchFamily="2" charset="77"/>
              </a:rPr>
              <a:t>Answers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75E166-4EFB-F14B-AD7A-134A333992D9}"/>
              </a:ext>
            </a:extLst>
          </p:cNvPr>
          <p:cNvSpPr txBox="1"/>
          <p:nvPr userDrawn="1"/>
        </p:nvSpPr>
        <p:spPr>
          <a:xfrm>
            <a:off x="4772208" y="0"/>
            <a:ext cx="3028393" cy="6370975"/>
          </a:xfrm>
          <a:prstGeom prst="rect">
            <a:avLst/>
          </a:prstGeom>
          <a:gradFill>
            <a:gsLst>
              <a:gs pos="53000">
                <a:schemeClr val="tx1"/>
              </a:gs>
              <a:gs pos="69000">
                <a:schemeClr val="tx1">
                  <a:alpha val="0"/>
                </a:schemeClr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sz="40800">
                <a:gradFill>
                  <a:gsLst>
                    <a:gs pos="53000">
                      <a:srgbClr val="BD3884"/>
                    </a:gs>
                    <a:gs pos="35000">
                      <a:srgbClr val="D94B7D"/>
                    </a:gs>
                    <a:gs pos="21000">
                      <a:srgbClr val="F75F75"/>
                    </a:gs>
                    <a:gs pos="5000">
                      <a:srgbClr val="FF9971"/>
                    </a:gs>
                    <a:gs pos="100000">
                      <a:srgbClr val="7A4C93"/>
                    </a:gs>
                    <a:gs pos="84000">
                      <a:srgbClr val="7A4C93">
                        <a:lumMod val="89000"/>
                        <a:lumOff val="11000"/>
                      </a:srgbClr>
                    </a:gs>
                    <a:gs pos="70000">
                      <a:srgbClr val="90458E">
                        <a:lumMod val="97000"/>
                        <a:lumOff val="3000"/>
                      </a:srgbClr>
                    </a:gs>
                  </a:gsLst>
                  <a:lin ang="7440000" scaled="0"/>
                </a:gradFill>
              </a:rPr>
              <a:t>&amp;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90039-CC15-56FE-9A6C-6F7FCB2E5991}"/>
              </a:ext>
            </a:extLst>
          </p:cNvPr>
          <p:cNvSpPr txBox="1"/>
          <p:nvPr userDrawn="1"/>
        </p:nvSpPr>
        <p:spPr>
          <a:xfrm>
            <a:off x="3052709" y="3185487"/>
            <a:ext cx="3243196" cy="1208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Poppins" pitchFamily="2" charset="77"/>
              </a:rPr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26078-5D64-2C2B-E3B3-32504D398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2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013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Data Object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D99873-FD20-385C-606A-FE03352C05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8640" y="1910339"/>
            <a:ext cx="4561974" cy="2537180"/>
          </a:xfrm>
        </p:spPr>
        <p:txBody>
          <a:bodyPr wrap="square" anchor="b">
            <a:noAutofit/>
          </a:bodyPr>
          <a:lstStyle>
            <a:lvl1pPr algn="l">
              <a:lnSpc>
                <a:spcPct val="8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  <a:endParaRPr lang="en-IN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3CC647F-6A40-181E-FD3B-92D3E57EA2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41" y="6083583"/>
            <a:ext cx="2627376" cy="207672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  <a:endParaRPr lang="en-IN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DCFD21C-96BC-EDF9-5189-986594B818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641" y="4730750"/>
            <a:ext cx="4561974" cy="893763"/>
          </a:xfrm>
        </p:spPr>
        <p:txBody>
          <a:bodyPr/>
          <a:lstStyle>
            <a:lvl1pPr marL="0" indent="0">
              <a:buNone/>
              <a:defRPr sz="2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subhead, if needed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FE8B417-F002-A29C-8BFE-8349963C67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FBA30-1136-687D-F1A5-88DFF48B6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r="95"/>
          <a:stretch/>
        </p:blipFill>
        <p:spPr>
          <a:xfrm>
            <a:off x="225083" y="255508"/>
            <a:ext cx="332297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603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FF00C1-83BB-811E-0AC8-A0830FDE8B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985D86-E302-AA13-F309-58E8A2FAFC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B6C8445-002E-41C8-E763-265C45F2640A}"/>
              </a:ext>
            </a:extLst>
          </p:cNvPr>
          <p:cNvSpPr txBox="1">
            <a:spLocks/>
          </p:cNvSpPr>
          <p:nvPr userDrawn="1"/>
        </p:nvSpPr>
        <p:spPr>
          <a:xfrm>
            <a:off x="501670" y="566711"/>
            <a:ext cx="3688447" cy="97333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8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Thank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F648C02-62BE-8DAF-E705-288D7CB322A3}"/>
              </a:ext>
            </a:extLst>
          </p:cNvPr>
          <p:cNvSpPr txBox="1">
            <a:spLocks/>
          </p:cNvSpPr>
          <p:nvPr userDrawn="1"/>
        </p:nvSpPr>
        <p:spPr>
          <a:xfrm>
            <a:off x="605943" y="1370583"/>
            <a:ext cx="3688447" cy="115123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8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you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404BA6F-2978-5633-1D65-E3F7639AF1A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3338193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B6C8445-002E-41C8-E763-265C45F2640A}"/>
              </a:ext>
            </a:extLst>
          </p:cNvPr>
          <p:cNvSpPr txBox="1">
            <a:spLocks/>
          </p:cNvSpPr>
          <p:nvPr userDrawn="1"/>
        </p:nvSpPr>
        <p:spPr>
          <a:xfrm>
            <a:off x="501670" y="566711"/>
            <a:ext cx="3688447" cy="973333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8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Thank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1F648C02-62BE-8DAF-E705-288D7CB322A3}"/>
              </a:ext>
            </a:extLst>
          </p:cNvPr>
          <p:cNvSpPr txBox="1">
            <a:spLocks/>
          </p:cNvSpPr>
          <p:nvPr userDrawn="1"/>
        </p:nvSpPr>
        <p:spPr>
          <a:xfrm>
            <a:off x="605943" y="1370583"/>
            <a:ext cx="3688447" cy="1151237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8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E919DC-D721-F6FA-D385-0E5E8CC5C0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23" cy="685800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33B7CCE-6DA7-EBB8-AD07-FA0389C158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noFill/>
          </a:ln>
          <a:effectLst>
            <a:softEdge rad="12700"/>
          </a:effectLst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</p:spTree>
    <p:extLst>
      <p:ext uri="{BB962C8B-B14F-4D97-AF65-F5344CB8AC3E}">
        <p14:creationId xmlns:p14="http://schemas.microsoft.com/office/powerpoint/2010/main" val="3522399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and Answer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31037B-561D-1C4D-04DC-96CDBE88284B}"/>
              </a:ext>
            </a:extLst>
          </p:cNvPr>
          <p:cNvSpPr txBox="1"/>
          <p:nvPr userDrawn="1"/>
        </p:nvSpPr>
        <p:spPr>
          <a:xfrm>
            <a:off x="7144999" y="3695817"/>
            <a:ext cx="2797561" cy="1208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Poppins" pitchFamily="2" charset="77"/>
              </a:rPr>
              <a:t>Answers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75E166-4EFB-F14B-AD7A-134A333992D9}"/>
              </a:ext>
            </a:extLst>
          </p:cNvPr>
          <p:cNvSpPr txBox="1"/>
          <p:nvPr userDrawn="1"/>
        </p:nvSpPr>
        <p:spPr>
          <a:xfrm>
            <a:off x="4772208" y="0"/>
            <a:ext cx="3028393" cy="6370975"/>
          </a:xfrm>
          <a:prstGeom prst="rect">
            <a:avLst/>
          </a:prstGeom>
          <a:gradFill>
            <a:gsLst>
              <a:gs pos="53000">
                <a:schemeClr val="tx1"/>
              </a:gs>
              <a:gs pos="69000">
                <a:schemeClr val="tx1">
                  <a:alpha val="0"/>
                </a:schemeClr>
              </a:gs>
            </a:gsLst>
            <a:lin ang="0" scaled="1"/>
          </a:gradFill>
        </p:spPr>
        <p:txBody>
          <a:bodyPr wrap="none" rtlCol="0">
            <a:spAutoFit/>
          </a:bodyPr>
          <a:lstStyle/>
          <a:p>
            <a:r>
              <a:rPr lang="en-US" sz="40800">
                <a:gradFill>
                  <a:gsLst>
                    <a:gs pos="53000">
                      <a:srgbClr val="BD3884"/>
                    </a:gs>
                    <a:gs pos="35000">
                      <a:srgbClr val="D94B7D"/>
                    </a:gs>
                    <a:gs pos="21000">
                      <a:srgbClr val="F75F75"/>
                    </a:gs>
                    <a:gs pos="5000">
                      <a:srgbClr val="FF9971"/>
                    </a:gs>
                    <a:gs pos="100000">
                      <a:srgbClr val="7A4C93"/>
                    </a:gs>
                    <a:gs pos="84000">
                      <a:srgbClr val="7A4C93">
                        <a:lumMod val="89000"/>
                        <a:lumOff val="11000"/>
                      </a:srgbClr>
                    </a:gs>
                    <a:gs pos="70000">
                      <a:srgbClr val="90458E">
                        <a:lumMod val="97000"/>
                        <a:lumOff val="3000"/>
                      </a:srgbClr>
                    </a:gs>
                  </a:gsLst>
                  <a:lin ang="7440000" scaled="0"/>
                </a:gradFill>
              </a:rPr>
              <a:t>&amp;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C90039-CC15-56FE-9A6C-6F7FCB2E5991}"/>
              </a:ext>
            </a:extLst>
          </p:cNvPr>
          <p:cNvSpPr txBox="1"/>
          <p:nvPr userDrawn="1"/>
        </p:nvSpPr>
        <p:spPr>
          <a:xfrm>
            <a:off x="3052709" y="3185487"/>
            <a:ext cx="3243196" cy="1208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9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Poppins" pitchFamily="2" charset="77"/>
              </a:rPr>
              <a:t>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26078-5D64-2C2B-E3B3-32504D398E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2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090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D96D484-F42E-0BCA-AC93-8BA9B92E3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68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F4AC2-1327-2B6C-7807-1EAE852EA1DE}"/>
              </a:ext>
            </a:extLst>
          </p:cNvPr>
          <p:cNvSpPr txBox="1"/>
          <p:nvPr userDrawn="1"/>
        </p:nvSpPr>
        <p:spPr>
          <a:xfrm>
            <a:off x="4225937" y="2921169"/>
            <a:ext cx="37898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2216002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BE6EF93-FDAE-A7BF-E6E2-91169884A0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C7B9009-5B0C-8ACF-4FA5-976520A801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4198" y="2069147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89EA5CB-B3EB-81DE-866D-C02764F3EB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241" y="1971575"/>
            <a:ext cx="502920" cy="5029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B0A92EA-68BB-C12E-9F25-B08220C225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241" y="2616211"/>
            <a:ext cx="502920" cy="5029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EC5FA5-3902-A877-5981-C43BA7571E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241" y="3260847"/>
            <a:ext cx="502920" cy="5029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AB3EC24-0BCB-9CCE-7B13-650377419F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241" y="3905483"/>
            <a:ext cx="502920" cy="5029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B2477AA-7979-4CB8-DD9D-563C1D85F2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241" y="4550119"/>
            <a:ext cx="502920" cy="5029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9F73B5A-1A7E-6910-BFC2-5EAC73AA3A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4198" y="2713783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68B476F-B12D-4DB7-450E-2D0410068A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84198" y="3358419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F2652F7-B152-D410-8F27-5DFF116D15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4198" y="4003055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CB42908-5039-31F1-9F57-9495863B4E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84198" y="4647691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69EB1EF7-80F5-A1A6-D0A9-3C5056D78ACE}"/>
              </a:ext>
            </a:extLst>
          </p:cNvPr>
          <p:cNvSpPr txBox="1">
            <a:spLocks/>
          </p:cNvSpPr>
          <p:nvPr userDrawn="1"/>
        </p:nvSpPr>
        <p:spPr>
          <a:xfrm>
            <a:off x="8273394" y="6343069"/>
            <a:ext cx="3291840" cy="16459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4A125016-5D01-AF02-0A22-E9B2B023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83456"/>
            <a:ext cx="4825662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4770C-53CE-6058-7449-021AB9BAB0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C5239BC6-61BD-F9F5-1BFB-89D00711B3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/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5" name="Slide Number Placeholder 167">
            <a:extLst>
              <a:ext uri="{FF2B5EF4-FFF2-40B4-BE49-F238E27FC236}">
                <a16:creationId xmlns:a16="http://schemas.microsoft.com/office/drawing/2014/main" id="{589AA901-F227-BCF0-D6C7-46CD7F48E556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321D1512-A6CB-F0AC-D885-D2350B6F09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>
          <a:xfrm>
            <a:off x="7578368" y="6310657"/>
            <a:ext cx="3840985" cy="165153"/>
          </a:xfrm>
        </p:spPr>
        <p:txBody>
          <a:bodyPr anchor="b" anchorCtr="0"/>
          <a:lstStyle>
            <a:lvl1pPr algn="r">
              <a:defRPr sz="900" i="1"/>
            </a:lvl1pPr>
            <a:lvl4pPr marL="640080" indent="0">
              <a:buNone/>
              <a:defRPr/>
            </a:lvl4pPr>
          </a:lstStyle>
          <a:p>
            <a:pPr lvl="3" algn="r"/>
            <a:r>
              <a:rPr lang="en-US" sz="900"/>
              <a:t>Circana, Inc. and Circana Group, L.P. | 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917694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0795B4-5356-CBDF-8FE9-BEE5D8D29F1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14350" y="1951038"/>
            <a:ext cx="111871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8ED16-FE2A-2AFA-F9B1-86471935E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990699D-3D11-6CAE-4CFC-99265B42A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DD031038-A5E7-D521-7D05-6A42600B16A7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02BE2F1D-7E26-233E-3F60-B1FFF1FA20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5EDAE-C0CA-B415-CF0D-D567807C42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566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-Head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2633CBED-B5D2-1B49-24CD-B6BAE08427B2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9DF8EE-DB97-AC92-7F28-EEE779CFF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6CA7580-6E78-0A2D-27C5-9B1FCDEE60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743B51C2-4B33-B6BC-0D04-5159C038DC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C2333-457B-0E6E-2EEF-3FC548E01A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60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one imag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12CD2-AD78-3ED0-D859-8125508BF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9B59CD-0F7D-2DB4-BA77-1C2974E35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1" y="580801"/>
            <a:ext cx="5657850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5F39A24-3BD0-C227-4B6D-D6364B145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1" y="1181362"/>
            <a:ext cx="56578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E6F4A28B-DAA1-0788-9DB1-F2A6EFB30D8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E9D05F-C9BE-A624-5C14-09F8E9B234C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4350" y="1951038"/>
            <a:ext cx="565785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BF4215A-BAE1-BD0C-EE0C-7C83A866F6F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600892" y="0"/>
            <a:ext cx="5591107" cy="5608639"/>
          </a:xfrm>
          <a:custGeom>
            <a:avLst/>
            <a:gdLst>
              <a:gd name="connsiteX0" fmla="*/ 1650238 w 5591107"/>
              <a:gd name="connsiteY0" fmla="*/ 0 h 5608639"/>
              <a:gd name="connsiteX1" fmla="*/ 4266282 w 5591107"/>
              <a:gd name="connsiteY1" fmla="*/ 0 h 5608639"/>
              <a:gd name="connsiteX2" fmla="*/ 4368342 w 5591107"/>
              <a:gd name="connsiteY2" fmla="*/ 49165 h 5608639"/>
              <a:gd name="connsiteX3" fmla="*/ 5584674 w 5591107"/>
              <a:gd name="connsiteY3" fmla="*/ 1287709 h 5608639"/>
              <a:gd name="connsiteX4" fmla="*/ 5591107 w 5591107"/>
              <a:gd name="connsiteY4" fmla="*/ 1301166 h 5608639"/>
              <a:gd name="connsiteX5" fmla="*/ 5591107 w 5591107"/>
              <a:gd name="connsiteY5" fmla="*/ 3994795 h 5608639"/>
              <a:gd name="connsiteX6" fmla="*/ 5559474 w 5591107"/>
              <a:gd name="connsiteY6" fmla="*/ 4060462 h 5608639"/>
              <a:gd name="connsiteX7" fmla="*/ 2958260 w 5591107"/>
              <a:gd name="connsiteY7" fmla="*/ 5608639 h 5608639"/>
              <a:gd name="connsiteX8" fmla="*/ 0 w 5591107"/>
              <a:gd name="connsiteY8" fmla="*/ 2650379 h 5608639"/>
              <a:gd name="connsiteX9" fmla="*/ 1548178 w 5591107"/>
              <a:gd name="connsiteY9" fmla="*/ 49165 h 56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1107" h="5608639">
                <a:moveTo>
                  <a:pt x="1650238" y="0"/>
                </a:moveTo>
                <a:lnTo>
                  <a:pt x="4266282" y="0"/>
                </a:lnTo>
                <a:lnTo>
                  <a:pt x="4368342" y="49165"/>
                </a:lnTo>
                <a:cubicBezTo>
                  <a:pt x="4887060" y="330949"/>
                  <a:pt x="5312073" y="763367"/>
                  <a:pt x="5584674" y="1287709"/>
                </a:cubicBezTo>
                <a:lnTo>
                  <a:pt x="5591107" y="1301166"/>
                </a:lnTo>
                <a:lnTo>
                  <a:pt x="5591107" y="3994795"/>
                </a:lnTo>
                <a:lnTo>
                  <a:pt x="5559474" y="4060462"/>
                </a:lnTo>
                <a:cubicBezTo>
                  <a:pt x="5058524" y="4982626"/>
                  <a:pt x="4081499" y="5608639"/>
                  <a:pt x="2958260" y="5608639"/>
                </a:cubicBezTo>
                <a:cubicBezTo>
                  <a:pt x="1324458" y="5608639"/>
                  <a:pt x="0" y="4284181"/>
                  <a:pt x="0" y="2650379"/>
                </a:cubicBezTo>
                <a:cubicBezTo>
                  <a:pt x="0" y="1527140"/>
                  <a:pt x="626014" y="550115"/>
                  <a:pt x="1548178" y="491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D385B7-8B17-ED47-55CE-A5B292F71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321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D00D4-F082-1365-BF64-27E347EA8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DE2D11-A12E-1452-7DE6-3AC6C1160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92E159C-B515-A978-E87E-8FFBF60D85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8C4EECD2-1FCD-4D04-C958-7F2D32DDFF4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589529D-BE8D-7B2C-4029-CAD2DB55F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6488" y="2605183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1742F5-330B-7322-62D2-C525F2BC21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093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8F1D284-29F2-174F-2541-58C7F8F672A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50725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6DC6A49-8A46-C406-AD41-48B1DB6E16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28754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3D0FB1F-13ED-5AB4-153A-E2345C04F5B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91523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888B08B-365D-56AB-B5D9-75B3D5FBB60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69552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5C9E397-F7E8-3D4E-734D-549E60343B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488" y="4564628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854B88F-FC54-2777-88D1-10AC42C778F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093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61C3472-11B1-9D73-CAC2-E2EEF4462C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50725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8EC75E2-565D-900F-5222-CB88C99133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28754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13799A7-90A1-BDC0-98C0-AF6C24D91A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91523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29EF879-D3EE-5E6B-ABF1-BB9FF092E6D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69552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E59774E-F77D-533C-D34A-720ED89193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349" y="2172867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BE0A0E3-E64F-E243-BA6D-93B568214F8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50725" y="2172867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C11203F-69B0-D6D1-C5E2-5D130BE6458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91523" y="2172867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E2CCD4DE-A89C-45C0-5519-53202843972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91523" y="4100512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A08DD89-845C-799B-5435-68024FEC63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50725" y="4100512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CF26290-2495-80AD-D5F0-490C0784E1F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34820" y="4100512"/>
            <a:ext cx="384048" cy="38404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323610-14B8-1E31-5A96-EE65AF8BB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49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2D96D484-F42E-0BCA-AC93-8BA9B92E3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868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BF4AC2-1327-2B6C-7807-1EAE852EA1DE}"/>
              </a:ext>
            </a:extLst>
          </p:cNvPr>
          <p:cNvSpPr txBox="1"/>
          <p:nvPr userDrawn="1"/>
        </p:nvSpPr>
        <p:spPr>
          <a:xfrm>
            <a:off x="4225937" y="2921169"/>
            <a:ext cx="37898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2426807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har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65373"/>
            <a:ext cx="5316587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65373"/>
            <a:ext cx="5316589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A1C7365E-57FE-36F6-4B76-41D47B39D5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81EB81-75FA-2849-CD5D-CFFFBA5676B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4350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B3B6B58-3CE0-EBF7-B6CC-8553A614955A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84925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650D01-5D3B-ABF0-D6BD-635A57EAF1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230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37FC53-3024-0D1B-3F35-8D57D47A0F15}"/>
              </a:ext>
            </a:extLst>
          </p:cNvPr>
          <p:cNvCxnSpPr>
            <a:cxnSpLocks/>
          </p:cNvCxnSpPr>
          <p:nvPr userDrawn="1"/>
        </p:nvCxnSpPr>
        <p:spPr>
          <a:xfrm>
            <a:off x="6095998" y="2412225"/>
            <a:ext cx="0" cy="338328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747799"/>
            <a:ext cx="5581648" cy="502920"/>
          </a:xfrm>
          <a:prstGeom prst="rect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5310" y="1747799"/>
            <a:ext cx="5596153" cy="5029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B8DB7C-44AC-1035-89A9-E6DB6DFAE6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0558" y="4238238"/>
            <a:ext cx="5301119" cy="153987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83C482A-8F14-F6F4-83B9-0BF3BEE003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3788" y="2370216"/>
            <a:ext cx="5301127" cy="15476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6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6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6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86868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None/>
              <a:defRPr lang="en-US" sz="1600" kern="1200" noProof="0" dirty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154430" marR="0" lvl="4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400"/>
              </a:spcAft>
              <a:buClr>
                <a:srgbClr val="A687B7"/>
              </a:buClr>
              <a:buSzPct val="80000"/>
              <a:buFont typeface="Roboto Condensed" panose="02000000000000000000" pitchFamily="2" charset="0"/>
              <a:buChar char="—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 panose="02000000000000000000" pitchFamily="2" charset="0"/>
            </a:endParaRP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253DA30-2BF5-C5E1-54C6-17CC7E7781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7081" y="4111814"/>
            <a:ext cx="5318092" cy="1666294"/>
          </a:xfrm>
          <a:prstGeom prst="rect">
            <a:avLst/>
          </a:prstGeom>
          <a:solidFill>
            <a:schemeClr val="tx2"/>
          </a:solidFill>
        </p:spPr>
        <p:txBody>
          <a:bodyPr lIns="91440" rIns="91440" anchor="ctr" anchorCtr="0"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text here</a:t>
            </a:r>
            <a:endParaRPr lang="en-IN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9D380BEC-3217-552B-2864-065B003CA5C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390315" y="2370215"/>
            <a:ext cx="5314901" cy="153986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defRPr sz="1600"/>
            </a:lvl1pPr>
            <a:lvl2pPr>
              <a:lnSpc>
                <a:spcPct val="90000"/>
              </a:lnSpc>
              <a:defRPr sz="1600"/>
            </a:lvl2pPr>
            <a:lvl3pPr>
              <a:lnSpc>
                <a:spcPct val="90000"/>
              </a:lnSpc>
              <a:defRPr sz="1400"/>
            </a:lvl3pPr>
            <a:lvl4pPr>
              <a:lnSpc>
                <a:spcPct val="90000"/>
              </a:lnSpc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  <p:sp>
        <p:nvSpPr>
          <p:cNvPr id="6" name="Slide Number Placeholder 167">
            <a:extLst>
              <a:ext uri="{FF2B5EF4-FFF2-40B4-BE49-F238E27FC236}">
                <a16:creationId xmlns:a16="http://schemas.microsoft.com/office/drawing/2014/main" id="{C0779349-EEAF-87EB-4437-E5538A4B7763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843DC-595C-9F99-0C5A-9A06846EF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C9E611-C0D6-8DFB-9EC6-4A1F5D255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9539DE8E-9A07-2C43-B95B-7173341C87A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AFD9A1-A69D-F456-B3C1-6FA68C7FBE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382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72197"/>
            <a:ext cx="5316587" cy="50292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72197"/>
            <a:ext cx="5316589" cy="50292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37FC53-3024-0D1B-3F35-8D57D47A0F15}"/>
              </a:ext>
            </a:extLst>
          </p:cNvPr>
          <p:cNvCxnSpPr>
            <a:cxnSpLocks/>
          </p:cNvCxnSpPr>
          <p:nvPr userDrawn="1"/>
        </p:nvCxnSpPr>
        <p:spPr>
          <a:xfrm>
            <a:off x="6097778" y="1979021"/>
            <a:ext cx="0" cy="384048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83C482A-8F14-F6F4-83B9-0BF3BEE003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14350" y="2618593"/>
            <a:ext cx="5316587" cy="3200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marR="0" lvl="0" fontAlgn="auto">
              <a:buClr>
                <a:srgbClr val="A687B7"/>
              </a:buClr>
              <a:tabLst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Click to edit Master text styles</a:t>
            </a:r>
          </a:p>
          <a:p>
            <a:pPr marR="0" lvl="1" fontAlgn="auto">
              <a:buClr>
                <a:srgbClr val="A687B7"/>
              </a:buClr>
              <a:buSzTx/>
              <a:tabLst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Second level</a:t>
            </a:r>
          </a:p>
          <a:p>
            <a:pPr marR="0" lvl="2" fontAlgn="auto">
              <a:buClr>
                <a:srgbClr val="A687B7"/>
              </a:buClr>
              <a:buSzTx/>
              <a:tabLst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Third level</a:t>
            </a:r>
          </a:p>
          <a:p>
            <a:pPr marR="0" lvl="3" fontAlgn="auto">
              <a:spcBef>
                <a:spcPts val="600"/>
              </a:spcBef>
              <a:buClr>
                <a:srgbClr val="A687B7"/>
              </a:buClr>
              <a:buSzTx/>
              <a:tabLst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Fourth level</a:t>
            </a:r>
          </a:p>
          <a:p>
            <a:pPr marR="0" lvl="4" fontAlgn="auto">
              <a:spcBef>
                <a:spcPts val="600"/>
              </a:spcBef>
              <a:buClr>
                <a:srgbClr val="A687B7"/>
              </a:buClr>
              <a:tabLst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Fifth level</a:t>
            </a:r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9D380BEC-3217-552B-2864-065B003CA5C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384875" y="2618593"/>
            <a:ext cx="5316588" cy="32004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2400" kern="1200" noProof="0" dirty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rgbClr val="A687B7"/>
              </a:buClr>
              <a:buSzPct val="80000"/>
              <a:buFont typeface="Webdings" panose="05030102010509060703" pitchFamily="18" charset="2"/>
              <a:buChar char="=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Click to edit Master text styles</a:t>
            </a:r>
          </a:p>
          <a:p>
            <a:pPr marL="514350" marR="0" lvl="1" indent="-331788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rgbClr val="A687B7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Second level</a:t>
            </a:r>
          </a:p>
          <a:p>
            <a:pPr marL="741363" marR="0" lvl="2" indent="-3302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rgbClr val="A687B7"/>
              </a:buClr>
              <a:buSzTx/>
              <a:buFont typeface="Roboto Condensed" panose="02000000000000000000" pitchFamily="2" charset="0"/>
              <a:buChar char="―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Third level</a:t>
            </a:r>
          </a:p>
          <a:p>
            <a:pPr marL="868680" marR="0" lvl="3" indent="-22860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400"/>
              </a:spcAft>
              <a:buClr>
                <a:srgbClr val="A687B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Fourth level</a:t>
            </a:r>
          </a:p>
          <a:p>
            <a:pPr marL="1154430" marR="0" lvl="4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400"/>
              </a:spcAft>
              <a:buClr>
                <a:srgbClr val="A687B7"/>
              </a:buClr>
              <a:buSzPct val="80000"/>
              <a:buFont typeface="Roboto Condensed" panose="02000000000000000000" pitchFamily="2" charset="0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"/>
                <a:ea typeface="Roboto Condensed" panose="02000000000000000000" pitchFamily="2" charset="0"/>
              </a:rPr>
              <a:t>Fifth level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EDCB385B-9887-7913-F54B-23C7B5AEBBF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F99BB7-6CC7-E8AC-C418-132C47964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910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4 Picture and Content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BE053E9-FD01-9598-397D-97108DCF9C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23130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9E3C149F-867A-8BB0-BB4E-8E10D271E75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517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EA8E016-F9BD-2756-A631-50C90B3E2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71905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9A3B274-92D0-25BC-B3FF-7ED3D23272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293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B7DCCE1-2409-ADCB-60A8-25EE72C4D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293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tx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21742FA-217F-8CE8-C360-425C67881F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3192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tx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6BE5BF7-7E24-F554-D438-2E40E4409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8161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tx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18ED0E5-B26B-637E-0AD3-0AC68C10B68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3130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tx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6EEEF4-EA9E-18C9-F361-D7EBDCE6A8C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0012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A1E6DC1-A791-6956-DFE0-93F31D0C22B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85624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2EA186D-950D-4FE5-6ACC-F87AE23C49D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511236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7A93BAA-FB72-436C-F92A-995B9A81524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36849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3" name="Slide Number Placeholder 167">
            <a:extLst>
              <a:ext uri="{FF2B5EF4-FFF2-40B4-BE49-F238E27FC236}">
                <a16:creationId xmlns:a16="http://schemas.microsoft.com/office/drawing/2014/main" id="{24BEE97F-A907-A9A6-23A5-79AE86AF2A60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C5B76F-EA3B-304E-A76C-DA320B475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D400DF7-688E-6F86-1EDA-CE0D5D0B7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0C8B698B-5EC9-6537-D61C-A2AE41520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9AA975-C953-BFC1-789C-DB2361C2B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87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x Content Boxes with Icons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06B89B-127D-2E0C-4B8B-C7BFDEE71D9D}"/>
              </a:ext>
            </a:extLst>
          </p:cNvPr>
          <p:cNvCxnSpPr>
            <a:cxnSpLocks/>
          </p:cNvCxnSpPr>
          <p:nvPr userDrawn="1"/>
        </p:nvCxnSpPr>
        <p:spPr>
          <a:xfrm>
            <a:off x="419100" y="3786515"/>
            <a:ext cx="1133856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CD37AE1-6071-2CD2-18A6-80671FA8DD64}"/>
              </a:ext>
            </a:extLst>
          </p:cNvPr>
          <p:cNvCxnSpPr>
            <a:cxnSpLocks/>
          </p:cNvCxnSpPr>
          <p:nvPr userDrawn="1"/>
        </p:nvCxnSpPr>
        <p:spPr>
          <a:xfrm>
            <a:off x="414569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F40AFE-2951-BD24-2269-DB5FA13C35C0}"/>
              </a:ext>
            </a:extLst>
          </p:cNvPr>
          <p:cNvCxnSpPr>
            <a:cxnSpLocks/>
          </p:cNvCxnSpPr>
          <p:nvPr userDrawn="1"/>
        </p:nvCxnSpPr>
        <p:spPr>
          <a:xfrm>
            <a:off x="804630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4D25FE-7361-27FA-3D51-94716C3D1B7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928807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8974FD50-66AC-D3AB-3243-DBBFC74101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750" y="2551667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413D331-CFAB-2323-948A-B504F792E8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750" y="3042044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A986DF61-055F-A896-AE2E-01163F96EA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4360" y="3042044"/>
            <a:ext cx="3383280" cy="61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D5AA69AB-BE80-99DF-27B7-FC3205F36A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04970" y="2551667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3C4A9CD1-7186-F8AE-EC1E-A7FCBE5864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4970" y="3042044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817E2C47-3968-BFB3-72BF-E658025891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750" y="4780242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01B075-641C-E893-D234-66C0403D3E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3750" y="5267690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6C5EFCAD-CB6C-9C6D-A146-77B6270465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59041" y="4780242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AB255D0C-E2F5-CD6E-A37A-35C126C66F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9041" y="5267690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835662B6-2048-6B02-BABA-10E37ED733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4360" y="2551667"/>
            <a:ext cx="3383280" cy="457201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5021A052-3C82-290E-4E3A-9ADB1A505292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3C6FC6-00A0-0E0E-7477-48EFFB756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54357FF-1DF6-5A96-C7A8-41DE97875E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CA6E4779-95F6-FD2D-07CE-77D6F6A3B9F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3D1C8D7-3AD5-FADE-187E-CFAD036C95AD}"/>
              </a:ext>
            </a:extLst>
          </p:cNvPr>
          <p:cNvSpPr/>
          <p:nvPr userDrawn="1"/>
        </p:nvSpPr>
        <p:spPr>
          <a:xfrm>
            <a:off x="8680745" y="3985033"/>
            <a:ext cx="685800" cy="685800"/>
          </a:xfrm>
          <a:prstGeom prst="ellipse">
            <a:avLst/>
          </a:prstGeom>
          <a:gradFill>
            <a:gsLst>
              <a:gs pos="53000">
                <a:srgbClr val="BD3884"/>
              </a:gs>
              <a:gs pos="35000">
                <a:srgbClr val="D94B7D"/>
              </a:gs>
              <a:gs pos="21000">
                <a:srgbClr val="F75F75"/>
              </a:gs>
              <a:gs pos="5000">
                <a:srgbClr val="FF9971"/>
              </a:gs>
              <a:gs pos="95000">
                <a:srgbClr val="7A4C93"/>
              </a:gs>
              <a:gs pos="84000">
                <a:srgbClr val="7A4C93">
                  <a:lumMod val="89000"/>
                  <a:lumOff val="11000"/>
                </a:srgbClr>
              </a:gs>
              <a:gs pos="70000">
                <a:srgbClr val="90458E">
                  <a:lumMod val="97000"/>
                  <a:lumOff val="3000"/>
                </a:srgbClr>
              </a:gs>
            </a:gsLst>
            <a:lin ang="7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F72E36-E7C4-1036-14EB-C428445E1C9E}"/>
              </a:ext>
            </a:extLst>
          </p:cNvPr>
          <p:cNvSpPr/>
          <p:nvPr userDrawn="1"/>
        </p:nvSpPr>
        <p:spPr>
          <a:xfrm>
            <a:off x="2825454" y="3985033"/>
            <a:ext cx="685800" cy="685800"/>
          </a:xfrm>
          <a:prstGeom prst="ellipse">
            <a:avLst/>
          </a:prstGeom>
          <a:gradFill>
            <a:gsLst>
              <a:gs pos="53000">
                <a:srgbClr val="BD3884"/>
              </a:gs>
              <a:gs pos="35000">
                <a:srgbClr val="D94B7D"/>
              </a:gs>
              <a:gs pos="21000">
                <a:srgbClr val="F75F75"/>
              </a:gs>
              <a:gs pos="5000">
                <a:srgbClr val="FF9971"/>
              </a:gs>
              <a:gs pos="95000">
                <a:srgbClr val="7A4C93"/>
              </a:gs>
              <a:gs pos="84000">
                <a:srgbClr val="7A4C93">
                  <a:lumMod val="89000"/>
                  <a:lumOff val="11000"/>
                </a:srgbClr>
              </a:gs>
              <a:gs pos="70000">
                <a:srgbClr val="90458E">
                  <a:lumMod val="97000"/>
                  <a:lumOff val="3000"/>
                </a:srgbClr>
              </a:gs>
            </a:gsLst>
            <a:lin ang="7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F45B01-E522-2CE6-649D-F96E1D208C85}"/>
              </a:ext>
            </a:extLst>
          </p:cNvPr>
          <p:cNvSpPr/>
          <p:nvPr userDrawn="1"/>
        </p:nvSpPr>
        <p:spPr>
          <a:xfrm>
            <a:off x="9653710" y="1743277"/>
            <a:ext cx="685800" cy="685800"/>
          </a:xfrm>
          <a:prstGeom prst="ellipse">
            <a:avLst/>
          </a:prstGeom>
          <a:gradFill>
            <a:gsLst>
              <a:gs pos="53000">
                <a:srgbClr val="BD3884"/>
              </a:gs>
              <a:gs pos="35000">
                <a:srgbClr val="D94B7D"/>
              </a:gs>
              <a:gs pos="21000">
                <a:srgbClr val="F75F75"/>
              </a:gs>
              <a:gs pos="5000">
                <a:srgbClr val="FF9971"/>
              </a:gs>
              <a:gs pos="95000">
                <a:srgbClr val="7A4C93"/>
              </a:gs>
              <a:gs pos="84000">
                <a:srgbClr val="7A4C93">
                  <a:lumMod val="89000"/>
                  <a:lumOff val="11000"/>
                </a:srgbClr>
              </a:gs>
              <a:gs pos="70000">
                <a:srgbClr val="90458E">
                  <a:lumMod val="97000"/>
                  <a:lumOff val="3000"/>
                </a:srgbClr>
              </a:gs>
            </a:gsLst>
            <a:lin ang="7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E2E7DD-DF9F-186A-F924-D2B0B018E20A}"/>
              </a:ext>
            </a:extLst>
          </p:cNvPr>
          <p:cNvSpPr/>
          <p:nvPr userDrawn="1"/>
        </p:nvSpPr>
        <p:spPr>
          <a:xfrm>
            <a:off x="5753100" y="1743277"/>
            <a:ext cx="685800" cy="685800"/>
          </a:xfrm>
          <a:prstGeom prst="ellipse">
            <a:avLst/>
          </a:prstGeom>
          <a:gradFill>
            <a:gsLst>
              <a:gs pos="53000">
                <a:srgbClr val="BD3884"/>
              </a:gs>
              <a:gs pos="35000">
                <a:srgbClr val="D94B7D"/>
              </a:gs>
              <a:gs pos="21000">
                <a:srgbClr val="F75F75"/>
              </a:gs>
              <a:gs pos="5000">
                <a:srgbClr val="FF9971"/>
              </a:gs>
              <a:gs pos="95000">
                <a:srgbClr val="7A4C93"/>
              </a:gs>
              <a:gs pos="84000">
                <a:srgbClr val="7A4C93">
                  <a:lumMod val="89000"/>
                  <a:lumOff val="11000"/>
                </a:srgbClr>
              </a:gs>
              <a:gs pos="70000">
                <a:srgbClr val="90458E">
                  <a:lumMod val="97000"/>
                  <a:lumOff val="3000"/>
                </a:srgbClr>
              </a:gs>
            </a:gsLst>
            <a:lin ang="7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C29683-5EC5-D044-7766-B88A1E03C34D}"/>
              </a:ext>
            </a:extLst>
          </p:cNvPr>
          <p:cNvSpPr/>
          <p:nvPr userDrawn="1"/>
        </p:nvSpPr>
        <p:spPr>
          <a:xfrm>
            <a:off x="1852490" y="1743277"/>
            <a:ext cx="685800" cy="685800"/>
          </a:xfrm>
          <a:prstGeom prst="ellipse">
            <a:avLst/>
          </a:prstGeom>
          <a:gradFill>
            <a:gsLst>
              <a:gs pos="53000">
                <a:srgbClr val="BD3884"/>
              </a:gs>
              <a:gs pos="35000">
                <a:srgbClr val="D94B7D"/>
              </a:gs>
              <a:gs pos="21000">
                <a:srgbClr val="F75F75"/>
              </a:gs>
              <a:gs pos="5000">
                <a:srgbClr val="FF9971"/>
              </a:gs>
              <a:gs pos="95000">
                <a:srgbClr val="7A4C93"/>
              </a:gs>
              <a:gs pos="84000">
                <a:srgbClr val="7A4C93">
                  <a:lumMod val="89000"/>
                  <a:lumOff val="11000"/>
                </a:srgbClr>
              </a:gs>
              <a:gs pos="70000">
                <a:srgbClr val="90458E">
                  <a:lumMod val="97000"/>
                  <a:lumOff val="3000"/>
                </a:srgbClr>
              </a:gs>
            </a:gsLst>
            <a:lin ang="74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08C412-39EC-B65F-0D92-27C5594EC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891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Diagra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6DDA1BA3-9EC5-1D7F-3919-A7D067AA0B32}"/>
              </a:ext>
            </a:extLst>
          </p:cNvPr>
          <p:cNvSpPr txBox="1">
            <a:spLocks/>
          </p:cNvSpPr>
          <p:nvPr userDrawn="1"/>
        </p:nvSpPr>
        <p:spPr>
          <a:xfrm>
            <a:off x="8841070" y="6237248"/>
            <a:ext cx="2578283" cy="28572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/>
              <a:t>Circana, Inc. and Circana Group, L.P. Proprietary and confidential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0BCB3540-8407-5C0A-8CEF-99D967E659B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80865" y="1736926"/>
            <a:ext cx="5578274" cy="5121074"/>
          </a:xfrm>
          <a:custGeom>
            <a:avLst/>
            <a:gdLst>
              <a:gd name="connsiteX0" fmla="*/ 2789137 w 5578274"/>
              <a:gd name="connsiteY0" fmla="*/ 0 h 5121074"/>
              <a:gd name="connsiteX1" fmla="*/ 2845632 w 5578274"/>
              <a:gd name="connsiteY1" fmla="*/ 2853 h 5121074"/>
              <a:gd name="connsiteX2" fmla="*/ 2820503 w 5578274"/>
              <a:gd name="connsiteY2" fmla="*/ 167503 h 5121074"/>
              <a:gd name="connsiteX3" fmla="*/ 2808187 w 5578274"/>
              <a:gd name="connsiteY3" fmla="*/ 411413 h 5121074"/>
              <a:gd name="connsiteX4" fmla="*/ 5193748 w 5578274"/>
              <a:gd name="connsiteY4" fmla="*/ 2796974 h 5121074"/>
              <a:gd name="connsiteX5" fmla="*/ 5437658 w 5578274"/>
              <a:gd name="connsiteY5" fmla="*/ 2784658 h 5121074"/>
              <a:gd name="connsiteX6" fmla="*/ 5576974 w 5578274"/>
              <a:gd name="connsiteY6" fmla="*/ 2763396 h 5121074"/>
              <a:gd name="connsiteX7" fmla="*/ 5578274 w 5578274"/>
              <a:gd name="connsiteY7" fmla="*/ 2789137 h 5121074"/>
              <a:gd name="connsiteX8" fmla="*/ 4348570 w 5578274"/>
              <a:gd name="connsiteY8" fmla="*/ 5101934 h 5121074"/>
              <a:gd name="connsiteX9" fmla="*/ 4317064 w 5578274"/>
              <a:gd name="connsiteY9" fmla="*/ 5121074 h 5121074"/>
              <a:gd name="connsiteX10" fmla="*/ 1261211 w 5578274"/>
              <a:gd name="connsiteY10" fmla="*/ 5121074 h 5121074"/>
              <a:gd name="connsiteX11" fmla="*/ 1229704 w 5578274"/>
              <a:gd name="connsiteY11" fmla="*/ 5101934 h 5121074"/>
              <a:gd name="connsiteX12" fmla="*/ 0 w 5578274"/>
              <a:gd name="connsiteY12" fmla="*/ 2789137 h 5121074"/>
              <a:gd name="connsiteX13" fmla="*/ 2789137 w 5578274"/>
              <a:gd name="connsiteY13" fmla="*/ 0 h 512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78274" h="5121074">
                <a:moveTo>
                  <a:pt x="2789137" y="0"/>
                </a:moveTo>
                <a:lnTo>
                  <a:pt x="2845632" y="2853"/>
                </a:lnTo>
                <a:lnTo>
                  <a:pt x="2820503" y="167503"/>
                </a:lnTo>
                <a:cubicBezTo>
                  <a:pt x="2812359" y="247699"/>
                  <a:pt x="2808187" y="329069"/>
                  <a:pt x="2808187" y="411413"/>
                </a:cubicBezTo>
                <a:cubicBezTo>
                  <a:pt x="2808187" y="1728922"/>
                  <a:pt x="3876239" y="2796974"/>
                  <a:pt x="5193748" y="2796974"/>
                </a:cubicBezTo>
                <a:cubicBezTo>
                  <a:pt x="5276092" y="2796974"/>
                  <a:pt x="5357462" y="2792802"/>
                  <a:pt x="5437658" y="2784658"/>
                </a:cubicBezTo>
                <a:lnTo>
                  <a:pt x="5576974" y="2763396"/>
                </a:lnTo>
                <a:lnTo>
                  <a:pt x="5578274" y="2789137"/>
                </a:lnTo>
                <a:cubicBezTo>
                  <a:pt x="5578274" y="3751886"/>
                  <a:pt x="5090485" y="4600705"/>
                  <a:pt x="4348570" y="5101934"/>
                </a:cubicBezTo>
                <a:lnTo>
                  <a:pt x="4317064" y="5121074"/>
                </a:lnTo>
                <a:lnTo>
                  <a:pt x="1261211" y="5121074"/>
                </a:lnTo>
                <a:lnTo>
                  <a:pt x="1229704" y="5101934"/>
                </a:lnTo>
                <a:cubicBezTo>
                  <a:pt x="487789" y="4600705"/>
                  <a:pt x="0" y="3751886"/>
                  <a:pt x="0" y="2789137"/>
                </a:cubicBezTo>
                <a:cubicBezTo>
                  <a:pt x="0" y="1248739"/>
                  <a:pt x="1248739" y="0"/>
                  <a:pt x="2789137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lIns="182880" anchor="ctr" anchorCtr="0">
            <a:noAutofit/>
          </a:bodyPr>
          <a:lstStyle>
            <a:lvl1pPr marL="0" indent="0" algn="l">
              <a:buFontTx/>
              <a:buNone/>
              <a:defRPr sz="1600"/>
            </a:lvl1pPr>
          </a:lstStyle>
          <a:p>
            <a:endParaRPr lang="en-IN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5A48FF-CAF6-FC31-36E8-5FF31F7103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742639"/>
            <a:ext cx="4082340" cy="116790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400" b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F2F7D95E-D5A3-0BBB-7AFF-05BE2AE5BE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6498" y="-1"/>
            <a:ext cx="4733677" cy="4500322"/>
          </a:xfrm>
          <a:custGeom>
            <a:avLst/>
            <a:gdLst>
              <a:gd name="connsiteX0" fmla="*/ 1312355 w 4733677"/>
              <a:gd name="connsiteY0" fmla="*/ 0 h 4500322"/>
              <a:gd name="connsiteX1" fmla="*/ 3379965 w 4733677"/>
              <a:gd name="connsiteY1" fmla="*/ 0 h 4500322"/>
              <a:gd name="connsiteX2" fmla="*/ 3485216 w 4733677"/>
              <a:gd name="connsiteY2" fmla="*/ 50702 h 4500322"/>
              <a:gd name="connsiteX3" fmla="*/ 4733677 w 4733677"/>
              <a:gd name="connsiteY3" fmla="*/ 2148339 h 4500322"/>
              <a:gd name="connsiteX4" fmla="*/ 2828890 w 4733677"/>
              <a:gd name="connsiteY4" fmla="*/ 4485434 h 4500322"/>
              <a:gd name="connsiteX5" fmla="*/ 2731342 w 4733677"/>
              <a:gd name="connsiteY5" fmla="*/ 4500322 h 4500322"/>
              <a:gd name="connsiteX6" fmla="*/ 2718242 w 4733677"/>
              <a:gd name="connsiteY6" fmla="*/ 4240890 h 4500322"/>
              <a:gd name="connsiteX7" fmla="*/ 228678 w 4733677"/>
              <a:gd name="connsiteY7" fmla="*/ 1751326 h 4500322"/>
              <a:gd name="connsiteX8" fmla="*/ 0 w 4733677"/>
              <a:gd name="connsiteY8" fmla="*/ 1739779 h 4500322"/>
              <a:gd name="connsiteX9" fmla="*/ 11021 w 4733677"/>
              <a:gd name="connsiteY9" fmla="*/ 1667565 h 4500322"/>
              <a:gd name="connsiteX10" fmla="*/ 1160687 w 4733677"/>
              <a:gd name="connsiteY10" fmla="*/ 78837 h 4500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33677" h="4500322">
                <a:moveTo>
                  <a:pt x="1312355" y="0"/>
                </a:moveTo>
                <a:lnTo>
                  <a:pt x="3379965" y="0"/>
                </a:lnTo>
                <a:lnTo>
                  <a:pt x="3485216" y="50702"/>
                </a:lnTo>
                <a:cubicBezTo>
                  <a:pt x="4228856" y="454672"/>
                  <a:pt x="4733677" y="1242552"/>
                  <a:pt x="4733677" y="2148339"/>
                </a:cubicBezTo>
                <a:cubicBezTo>
                  <a:pt x="4733677" y="3301160"/>
                  <a:pt x="3915950" y="4262989"/>
                  <a:pt x="2828890" y="4485434"/>
                </a:cubicBezTo>
                <a:lnTo>
                  <a:pt x="2731342" y="4500322"/>
                </a:lnTo>
                <a:lnTo>
                  <a:pt x="2718242" y="4240890"/>
                </a:lnTo>
                <a:cubicBezTo>
                  <a:pt x="2584932" y="2928213"/>
                  <a:pt x="1541355" y="1884636"/>
                  <a:pt x="228678" y="1751326"/>
                </a:cubicBezTo>
                <a:lnTo>
                  <a:pt x="0" y="1739779"/>
                </a:lnTo>
                <a:lnTo>
                  <a:pt x="11021" y="1667565"/>
                </a:lnTo>
                <a:cubicBezTo>
                  <a:pt x="150049" y="988153"/>
                  <a:pt x="577900" y="413948"/>
                  <a:pt x="1160687" y="78837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tIns="182880" anchor="t" anchorCtr="0">
            <a:no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endParaRPr lang="en-IN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D4FB35C-8DBD-8243-2FDD-8EBB0C2427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89054" y="1739781"/>
            <a:ext cx="2768787" cy="2794121"/>
          </a:xfrm>
          <a:custGeom>
            <a:avLst/>
            <a:gdLst>
              <a:gd name="connsiteX0" fmla="*/ 37445 w 2768787"/>
              <a:gd name="connsiteY0" fmla="*/ 0 h 2794121"/>
              <a:gd name="connsiteX1" fmla="*/ 266123 w 2768787"/>
              <a:gd name="connsiteY1" fmla="*/ 11547 h 2794121"/>
              <a:gd name="connsiteX2" fmla="*/ 2755687 w 2768787"/>
              <a:gd name="connsiteY2" fmla="*/ 2501111 h 2794121"/>
              <a:gd name="connsiteX3" fmla="*/ 2768787 w 2768787"/>
              <a:gd name="connsiteY3" fmla="*/ 2760543 h 2794121"/>
              <a:gd name="connsiteX4" fmla="*/ 2629471 w 2768787"/>
              <a:gd name="connsiteY4" fmla="*/ 2781805 h 2794121"/>
              <a:gd name="connsiteX5" fmla="*/ 2385561 w 2768787"/>
              <a:gd name="connsiteY5" fmla="*/ 2794121 h 2794121"/>
              <a:gd name="connsiteX6" fmla="*/ 0 w 2768787"/>
              <a:gd name="connsiteY6" fmla="*/ 408560 h 2794121"/>
              <a:gd name="connsiteX7" fmla="*/ 12316 w 2768787"/>
              <a:gd name="connsiteY7" fmla="*/ 164650 h 279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8787" h="2794121">
                <a:moveTo>
                  <a:pt x="37445" y="0"/>
                </a:moveTo>
                <a:lnTo>
                  <a:pt x="266123" y="11547"/>
                </a:lnTo>
                <a:cubicBezTo>
                  <a:pt x="1578800" y="144857"/>
                  <a:pt x="2622377" y="1188434"/>
                  <a:pt x="2755687" y="2501111"/>
                </a:cubicBezTo>
                <a:lnTo>
                  <a:pt x="2768787" y="2760543"/>
                </a:lnTo>
                <a:lnTo>
                  <a:pt x="2629471" y="2781805"/>
                </a:lnTo>
                <a:cubicBezTo>
                  <a:pt x="2549275" y="2789949"/>
                  <a:pt x="2467905" y="2794121"/>
                  <a:pt x="2385561" y="2794121"/>
                </a:cubicBezTo>
                <a:cubicBezTo>
                  <a:pt x="1068052" y="2794121"/>
                  <a:pt x="0" y="1726069"/>
                  <a:pt x="0" y="408560"/>
                </a:cubicBezTo>
                <a:cubicBezTo>
                  <a:pt x="0" y="326216"/>
                  <a:pt x="4172" y="244846"/>
                  <a:pt x="12316" y="1646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0" rIns="91440" anchor="ctr" anchorCtr="0">
            <a:no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endParaRPr lang="en-IN"/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3923E707-D6BA-498F-06D2-6A0DF49796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056" y="3579906"/>
            <a:ext cx="3684004" cy="21523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400" b="0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7FACD-302A-1B91-F720-66A3B5817A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1" y="580801"/>
            <a:ext cx="6013670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34A7EC0C-1631-5088-B67B-60595C3C8104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21748659-8647-23C8-1A08-036E3A7BDCB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73153-F86A-0096-5146-E56B6FC850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21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0588D929-2384-9E12-EC89-7206CCD1D0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8" y="0"/>
            <a:ext cx="12184314" cy="6858000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CF740B0-C5EC-03F5-A317-9D74618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55567" y="2505671"/>
            <a:ext cx="5245895" cy="184665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sz="6000" b="0" cap="none" baseline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Section </a:t>
            </a:r>
            <a:br>
              <a:rPr lang="en-IN"/>
            </a:br>
            <a:r>
              <a:rPr lang="en-IN"/>
              <a:t>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309422-A5E2-9816-342D-FB9D0BF0501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5567" y="4512847"/>
            <a:ext cx="5245895" cy="10972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Place text here (optional)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09CEDC2-899B-912E-0941-1A28C5F73A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318977" y="-387429"/>
            <a:ext cx="6861311" cy="7632859"/>
          </a:xfrm>
          <a:prstGeom prst="rect">
            <a:avLst/>
          </a:prstGeom>
          <a:noFill/>
          <a:ln>
            <a:noFill/>
          </a:ln>
        </p:spPr>
        <p:txBody>
          <a:bodyPr wrap="square" anchor="ctr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49000" b="0" cap="none" spc="-3500" baseline="0">
                <a:ln w="38100">
                  <a:solidFill>
                    <a:schemeClr val="bg1"/>
                  </a:solidFill>
                </a:ln>
                <a:noFill/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1483078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Data Object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A8DB-8D25-A7F0-B2AA-BE323E2299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0743" y="1424378"/>
            <a:ext cx="5783825" cy="2537180"/>
          </a:xfrm>
        </p:spPr>
        <p:txBody>
          <a:bodyPr wrap="square" anchor="b">
            <a:noAutofit/>
          </a:bodyPr>
          <a:lstStyle>
            <a:lvl1pPr algn="l"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Place Section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0369D90-91AE-4557-5356-937132A12F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8671" y="4108350"/>
            <a:ext cx="4271087" cy="10972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Place text here (optional)</a:t>
            </a:r>
          </a:p>
        </p:txBody>
      </p:sp>
      <p:pic>
        <p:nvPicPr>
          <p:cNvPr id="5" name="Picture 4" descr="A ferris wheel with colorful lights&#10;&#10;Description automatically generated with low confidence">
            <a:extLst>
              <a:ext uri="{FF2B5EF4-FFF2-40B4-BE49-F238E27FC236}">
                <a16:creationId xmlns:a16="http://schemas.microsoft.com/office/drawing/2014/main" id="{428C42FF-E1D0-1DA0-AFB0-BB338B3A9F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637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BE6EF93-FDAE-A7BF-E6E2-91169884A0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C7B9009-5B0C-8ACF-4FA5-976520A801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4198" y="2069147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89EA5CB-B3EB-81DE-866D-C02764F3EB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241" y="1971575"/>
            <a:ext cx="502920" cy="502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B0A92EA-68BB-C12E-9F25-B08220C225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241" y="2616211"/>
            <a:ext cx="502920" cy="502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EC5FA5-3902-A877-5981-C43BA7571E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241" y="3260847"/>
            <a:ext cx="502920" cy="502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AB3EC24-0BCB-9CCE-7B13-650377419F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241" y="3905483"/>
            <a:ext cx="502920" cy="502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B2477AA-7979-4CB8-DD9D-563C1D85F2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241" y="4550119"/>
            <a:ext cx="502920" cy="5029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9F73B5A-1A7E-6910-BFC2-5EAC73AA3A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4198" y="2713783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68B476F-B12D-4DB7-450E-2D0410068A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84198" y="3358419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F2652F7-B152-D410-8F27-5DFF116D15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4198" y="4003055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CB42908-5039-31F1-9F57-9495863B4E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84198" y="4647691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69EB1EF7-80F5-A1A6-D0A9-3C5056D78ACE}"/>
              </a:ext>
            </a:extLst>
          </p:cNvPr>
          <p:cNvSpPr txBox="1">
            <a:spLocks/>
          </p:cNvSpPr>
          <p:nvPr userDrawn="1"/>
        </p:nvSpPr>
        <p:spPr>
          <a:xfrm>
            <a:off x="8273394" y="6343069"/>
            <a:ext cx="3291840" cy="16459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4A125016-5D01-AF02-0A22-E9B2B023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83456"/>
            <a:ext cx="4825662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C5239BC6-61BD-F9F5-1BFB-89D00711B3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/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5" name="Slide Number Placeholder 167">
            <a:extLst>
              <a:ext uri="{FF2B5EF4-FFF2-40B4-BE49-F238E27FC236}">
                <a16:creationId xmlns:a16="http://schemas.microsoft.com/office/drawing/2014/main" id="{589AA901-F227-BCF0-D6C7-46CD7F48E556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321D1512-A6CB-F0AC-D885-D2350B6F09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>
          <a:xfrm>
            <a:off x="7578368" y="6310657"/>
            <a:ext cx="3840985" cy="165153"/>
          </a:xfrm>
        </p:spPr>
        <p:txBody>
          <a:bodyPr anchor="b" anchorCtr="0"/>
          <a:lstStyle>
            <a:lvl1pPr algn="r">
              <a:defRPr sz="900" i="1"/>
            </a:lvl1pPr>
            <a:lvl4pPr marL="640080" indent="0">
              <a:buNone/>
              <a:defRPr/>
            </a:lvl4pPr>
          </a:lstStyle>
          <a:p>
            <a:pPr lvl="3" algn="r"/>
            <a:r>
              <a:rPr lang="en-US" sz="900"/>
              <a:t>Circana, Inc. and Circana Group, L.P. |  Proprietary and 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69581-8F6F-4B03-B905-3BB9E28EDA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084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8ED16-FE2A-2AFA-F9B1-86471935E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990699D-3D11-6CAE-4CFC-99265B42A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DD031038-A5E7-D521-7D05-6A42600B16A7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69CA6DAE-55E3-6CC2-870F-7446B478317D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B02209F-FC1A-D5D6-D163-1E290F6C3FB4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14350" y="1975288"/>
            <a:ext cx="11187113" cy="3657600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7">
            <a:extLst>
              <a:ext uri="{FF2B5EF4-FFF2-40B4-BE49-F238E27FC236}">
                <a16:creationId xmlns:a16="http://schemas.microsoft.com/office/drawing/2014/main" id="{70BC2A4C-407D-5FA9-2E9A-951434BE04A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A13CC-526E-CAD8-1F72-7A6F1568E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5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BE6EF93-FDAE-A7BF-E6E2-91169884A0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C7B9009-5B0C-8ACF-4FA5-976520A801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4198" y="2069147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89EA5CB-B3EB-81DE-866D-C02764F3EB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241" y="1971575"/>
            <a:ext cx="502920" cy="5029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B0A92EA-68BB-C12E-9F25-B08220C225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241" y="2616211"/>
            <a:ext cx="502920" cy="5029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EC5FA5-3902-A877-5981-C43BA7571E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241" y="3260847"/>
            <a:ext cx="502920" cy="5029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AB3EC24-0BCB-9CCE-7B13-650377419F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241" y="3905483"/>
            <a:ext cx="502920" cy="5029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B2477AA-7979-4CB8-DD9D-563C1D85F2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241" y="4550119"/>
            <a:ext cx="502920" cy="502920"/>
          </a:xfrm>
          <a:prstGeom prst="ellipse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9F73B5A-1A7E-6910-BFC2-5EAC73AA3A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4198" y="2713783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68B476F-B12D-4DB7-450E-2D0410068A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84198" y="3358419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F2652F7-B152-D410-8F27-5DFF116D15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4198" y="4003055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CB42908-5039-31F1-9F57-9495863B4E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84198" y="4647691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69EB1EF7-80F5-A1A6-D0A9-3C5056D78ACE}"/>
              </a:ext>
            </a:extLst>
          </p:cNvPr>
          <p:cNvSpPr txBox="1">
            <a:spLocks/>
          </p:cNvSpPr>
          <p:nvPr userDrawn="1"/>
        </p:nvSpPr>
        <p:spPr>
          <a:xfrm>
            <a:off x="8273394" y="6343069"/>
            <a:ext cx="3291840" cy="16459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4A125016-5D01-AF02-0A22-E9B2B023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83456"/>
            <a:ext cx="4825662" cy="5486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54770C-53CE-6058-7449-021AB9BAB0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C5239BC6-61BD-F9F5-1BFB-89D00711B3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/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5" name="Slide Number Placeholder 167">
            <a:extLst>
              <a:ext uri="{FF2B5EF4-FFF2-40B4-BE49-F238E27FC236}">
                <a16:creationId xmlns:a16="http://schemas.microsoft.com/office/drawing/2014/main" id="{589AA901-F227-BCF0-D6C7-46CD7F48E556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321D1512-A6CB-F0AC-D885-D2350B6F09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>
          <a:xfrm>
            <a:off x="7578368" y="6310657"/>
            <a:ext cx="3840985" cy="165153"/>
          </a:xfrm>
        </p:spPr>
        <p:txBody>
          <a:bodyPr anchor="b" anchorCtr="0"/>
          <a:lstStyle>
            <a:lvl1pPr algn="r">
              <a:defRPr sz="900" i="1"/>
            </a:lvl1pPr>
            <a:lvl4pPr marL="640080" indent="0">
              <a:buNone/>
              <a:defRPr/>
            </a:lvl4pPr>
          </a:lstStyle>
          <a:p>
            <a:pPr lvl="3" algn="r"/>
            <a:r>
              <a:rPr lang="en-US" sz="900"/>
              <a:t>Circana, Inc. and Circana Group, L.P. | 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7413598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-Head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67">
            <a:extLst>
              <a:ext uri="{FF2B5EF4-FFF2-40B4-BE49-F238E27FC236}">
                <a16:creationId xmlns:a16="http://schemas.microsoft.com/office/drawing/2014/main" id="{5675F511-9E22-7D9E-5852-E6F20715A155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D603C8F-D3AB-1CDB-617E-C73639B261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32AB81AF-425D-637E-B19F-9D776C0EA2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A02D9499-73D0-B251-48F5-529D9389BE28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17EA4EDB-D338-A851-8792-ACAF11BB87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33CE73-E36C-7237-A4FC-E00FBE7C00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35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one image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12CD2-AD78-3ED0-D859-8125508BF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9B59CD-0F7D-2DB4-BA77-1C2974E35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1" y="580801"/>
            <a:ext cx="5657850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5F39A24-3BD0-C227-4B6D-D6364B145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1" y="1181362"/>
            <a:ext cx="56578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E9D05F-C9BE-A624-5C14-09F8E9B234C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4350" y="1951038"/>
            <a:ext cx="5657850" cy="36576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0235ACED-80B8-C814-E2ED-0DB03CC3EF5B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15CB2DA-B9D8-F68F-EF8D-7D3841BCD5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56395E2-DCA6-7F81-C2F9-B7628739970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600892" y="0"/>
            <a:ext cx="5591107" cy="5608639"/>
          </a:xfrm>
          <a:custGeom>
            <a:avLst/>
            <a:gdLst>
              <a:gd name="connsiteX0" fmla="*/ 1650238 w 5591107"/>
              <a:gd name="connsiteY0" fmla="*/ 0 h 5608639"/>
              <a:gd name="connsiteX1" fmla="*/ 4266282 w 5591107"/>
              <a:gd name="connsiteY1" fmla="*/ 0 h 5608639"/>
              <a:gd name="connsiteX2" fmla="*/ 4368342 w 5591107"/>
              <a:gd name="connsiteY2" fmla="*/ 49165 h 5608639"/>
              <a:gd name="connsiteX3" fmla="*/ 5584674 w 5591107"/>
              <a:gd name="connsiteY3" fmla="*/ 1287709 h 5608639"/>
              <a:gd name="connsiteX4" fmla="*/ 5591107 w 5591107"/>
              <a:gd name="connsiteY4" fmla="*/ 1301166 h 5608639"/>
              <a:gd name="connsiteX5" fmla="*/ 5591107 w 5591107"/>
              <a:gd name="connsiteY5" fmla="*/ 3994795 h 5608639"/>
              <a:gd name="connsiteX6" fmla="*/ 5559474 w 5591107"/>
              <a:gd name="connsiteY6" fmla="*/ 4060462 h 5608639"/>
              <a:gd name="connsiteX7" fmla="*/ 2958260 w 5591107"/>
              <a:gd name="connsiteY7" fmla="*/ 5608639 h 5608639"/>
              <a:gd name="connsiteX8" fmla="*/ 0 w 5591107"/>
              <a:gd name="connsiteY8" fmla="*/ 2650379 h 5608639"/>
              <a:gd name="connsiteX9" fmla="*/ 1548178 w 5591107"/>
              <a:gd name="connsiteY9" fmla="*/ 49165 h 56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1107" h="5608639">
                <a:moveTo>
                  <a:pt x="1650238" y="0"/>
                </a:moveTo>
                <a:lnTo>
                  <a:pt x="4266282" y="0"/>
                </a:lnTo>
                <a:lnTo>
                  <a:pt x="4368342" y="49165"/>
                </a:lnTo>
                <a:cubicBezTo>
                  <a:pt x="4887060" y="330949"/>
                  <a:pt x="5312073" y="763367"/>
                  <a:pt x="5584674" y="1287709"/>
                </a:cubicBezTo>
                <a:lnTo>
                  <a:pt x="5591107" y="1301166"/>
                </a:lnTo>
                <a:lnTo>
                  <a:pt x="5591107" y="3994795"/>
                </a:lnTo>
                <a:lnTo>
                  <a:pt x="5559474" y="4060462"/>
                </a:lnTo>
                <a:cubicBezTo>
                  <a:pt x="5058524" y="4982626"/>
                  <a:pt x="4081499" y="5608639"/>
                  <a:pt x="2958260" y="5608639"/>
                </a:cubicBezTo>
                <a:cubicBezTo>
                  <a:pt x="1324458" y="5608639"/>
                  <a:pt x="0" y="4284181"/>
                  <a:pt x="0" y="2650379"/>
                </a:cubicBezTo>
                <a:cubicBezTo>
                  <a:pt x="0" y="1527140"/>
                  <a:pt x="626014" y="550115"/>
                  <a:pt x="1548178" y="491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35FD0-8AD2-B2C3-E50A-893B487317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509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by Side Chart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65373"/>
            <a:ext cx="5316587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65373"/>
            <a:ext cx="5316589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A1C7365E-57FE-36F6-4B76-41D47B39D5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81EB81-75FA-2849-CD5D-CFFFBA5676B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4350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B3B6B58-3CE0-EBF7-B6CC-8553A614955A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84925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C9BE5C4-4151-7081-9320-4BFEA684C7B9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6E04D-BAD9-71CE-9207-A0CAE3823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87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747799"/>
            <a:ext cx="5581648" cy="502920"/>
          </a:xfrm>
          <a:prstGeom prst="rect">
            <a:avLst/>
          </a:prstGeom>
          <a:solidFill>
            <a:schemeClr val="accent3"/>
          </a:solidFill>
          <a:ln w="12700">
            <a:solidFill>
              <a:schemeClr val="accent3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5310" y="1747799"/>
            <a:ext cx="5596153" cy="502920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B8DB7C-44AC-1035-89A9-E6DB6DFAE6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0558" y="4238238"/>
            <a:ext cx="5301119" cy="153987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2"/>
              </a:buClr>
              <a:defRPr sz="14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83C482A-8F14-F6F4-83B9-0BF3BEE003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3788" y="2370216"/>
            <a:ext cx="5301127" cy="15476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6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6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4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6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86868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None/>
              <a:defRPr lang="en-US" sz="1600" kern="1200" noProof="0" dirty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154430" marR="0" lvl="4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400"/>
              </a:spcAft>
              <a:buClr>
                <a:srgbClr val="A687B7"/>
              </a:buClr>
              <a:buSzPct val="80000"/>
              <a:buFont typeface="Roboto Condensed" panose="02000000000000000000" pitchFamily="2" charset="0"/>
              <a:buChar char="—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 panose="02000000000000000000" pitchFamily="2" charset="0"/>
            </a:endParaRP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253DA30-2BF5-C5E1-54C6-17CC7E7781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7081" y="4111814"/>
            <a:ext cx="5318092" cy="16662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40" rIns="91440" anchor="ctr" anchorCtr="0"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text here</a:t>
            </a:r>
            <a:endParaRPr lang="en-IN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9D380BEC-3217-552B-2864-065B003CA5C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390315" y="2370215"/>
            <a:ext cx="5314901" cy="153986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2"/>
              </a:buClr>
              <a:defRPr sz="140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defRPr sz="1600">
                <a:solidFill>
                  <a:schemeClr val="bg1"/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  <p:sp>
        <p:nvSpPr>
          <p:cNvPr id="6" name="Slide Number Placeholder 167">
            <a:extLst>
              <a:ext uri="{FF2B5EF4-FFF2-40B4-BE49-F238E27FC236}">
                <a16:creationId xmlns:a16="http://schemas.microsoft.com/office/drawing/2014/main" id="{C0779349-EEAF-87EB-4437-E5538A4B7763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843DC-595C-9F99-0C5A-9A06846EF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C9E611-C0D6-8DFB-9EC6-4A1F5D255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10BF832-A5BE-E2A2-91A2-A35B06C68E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175A44C7-BF78-D1B0-AE5D-FDE13AF6E2F3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1800DC1-9CCA-F2CC-1B50-AB6397750F5C}"/>
              </a:ext>
            </a:extLst>
          </p:cNvPr>
          <p:cNvCxnSpPr>
            <a:cxnSpLocks/>
          </p:cNvCxnSpPr>
          <p:nvPr userDrawn="1"/>
        </p:nvCxnSpPr>
        <p:spPr>
          <a:xfrm>
            <a:off x="6095998" y="2412225"/>
            <a:ext cx="0" cy="338328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603476F-40F6-5A22-4537-2036362B53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343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 by Side Content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72197"/>
            <a:ext cx="5316587" cy="50292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72197"/>
            <a:ext cx="5316589" cy="502920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37FC53-3024-0D1B-3F35-8D57D47A0F15}"/>
              </a:ext>
            </a:extLst>
          </p:cNvPr>
          <p:cNvCxnSpPr>
            <a:cxnSpLocks/>
          </p:cNvCxnSpPr>
          <p:nvPr userDrawn="1"/>
        </p:nvCxnSpPr>
        <p:spPr>
          <a:xfrm>
            <a:off x="6097778" y="1979021"/>
            <a:ext cx="0" cy="38404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19CBD7D6-C960-2EE1-D6B9-9266CF0CBD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24EF859D-C98C-2EA4-36F5-CC68CDA21863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74D3B35-C722-6ABB-42D7-0BD1259782D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4350" y="2618593"/>
            <a:ext cx="5316587" cy="320118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617DD228-5B16-5A43-A927-830F37A71B0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84874" y="2618593"/>
            <a:ext cx="5316587" cy="320118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26A9A2-1D52-AF8A-65F9-E6E16831E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78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x4 Picture and Content_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6EEEF4-EA9E-18C9-F361-D7EBDCE6A8C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0012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A1E6DC1-A791-6956-DFE0-93F31D0C22B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85624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2EA186D-950D-4FE5-6ACC-F87AE23C49D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511236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7A93BAA-FB72-436C-F92A-995B9A81524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36849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" name="Slide Number Placeholder 167">
            <a:extLst>
              <a:ext uri="{FF2B5EF4-FFF2-40B4-BE49-F238E27FC236}">
                <a16:creationId xmlns:a16="http://schemas.microsoft.com/office/drawing/2014/main" id="{24BEE97F-A907-A9A6-23A5-79AE86AF2A60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C5B76F-EA3B-304E-A76C-DA320B475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D400DF7-688E-6F86-1EDA-CE0D5D0B7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74087439-0884-0919-1306-93A4474AC33B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0C8B698B-5EC9-6537-D61C-A2AE41520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6E382234-18F1-9F40-D09C-3DFA706096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23130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F474E3F-090D-82CA-758D-E06A43F924E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517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C94B8E4-0F6F-B5AB-D963-60037E1776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71905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E226E38-E02D-C27F-ED30-8330B3EB53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293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0617B7FE-1CB9-B030-FC0D-2FE590CA4F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293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80278B19-4744-61E0-4219-6727DE21661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3192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FF2EECE6-08F6-FFFC-B5DD-E0FD8E6E84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8161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E2C5F43A-1F18-1BAB-3E8B-85375E7558D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3130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AD6E41-C9EC-9276-2787-239356623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13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x Content Boxes with Icons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06B89B-127D-2E0C-4B8B-C7BFDEE71D9D}"/>
              </a:ext>
            </a:extLst>
          </p:cNvPr>
          <p:cNvCxnSpPr>
            <a:cxnSpLocks/>
          </p:cNvCxnSpPr>
          <p:nvPr userDrawn="1"/>
        </p:nvCxnSpPr>
        <p:spPr>
          <a:xfrm>
            <a:off x="532570" y="3787295"/>
            <a:ext cx="1115568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CD37AE1-6071-2CD2-18A6-80671FA8DD64}"/>
              </a:ext>
            </a:extLst>
          </p:cNvPr>
          <p:cNvCxnSpPr>
            <a:cxnSpLocks/>
          </p:cNvCxnSpPr>
          <p:nvPr userDrawn="1"/>
        </p:nvCxnSpPr>
        <p:spPr>
          <a:xfrm>
            <a:off x="414569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F40AFE-2951-BD24-2269-DB5FA13C35C0}"/>
              </a:ext>
            </a:extLst>
          </p:cNvPr>
          <p:cNvCxnSpPr>
            <a:cxnSpLocks/>
          </p:cNvCxnSpPr>
          <p:nvPr userDrawn="1"/>
        </p:nvCxnSpPr>
        <p:spPr>
          <a:xfrm>
            <a:off x="804630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4D25FE-7361-27FA-3D51-94716C3D1B7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928807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8974FD50-66AC-D3AB-3243-DBBFC74101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750" y="2537469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413D331-CFAB-2323-948A-B504F792E8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750" y="3011797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A986DF61-055F-A896-AE2E-01163F96EA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4360" y="3011797"/>
            <a:ext cx="3383280" cy="61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D5AA69AB-BE80-99DF-27B7-FC3205F36A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04970" y="2537469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3C4A9CD1-7186-F8AE-EC1E-A7FCBE5864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4970" y="3011797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817E2C47-3968-BFB3-72BF-E658025891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750" y="4714596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01B075-641C-E893-D234-66C0403D3E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3750" y="5202044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6C5EFCAD-CB6C-9C6D-A146-77B6270465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59041" y="4714596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AB255D0C-E2F5-CD6E-A37A-35C126C66F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9041" y="5202044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835662B6-2048-6B02-BABA-10E37ED733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4360" y="2521420"/>
            <a:ext cx="3383280" cy="457201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3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5021A052-3C82-290E-4E3A-9ADB1A505292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3C6FC6-00A0-0E0E-7477-48EFFB756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54357FF-1DF6-5A96-C7A8-41DE97875E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23A2CB3-83B8-75D9-98DC-6BFA36649510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708C1301-401D-A9AC-B8F8-69019640A29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892B9C-8E9E-45EF-4AB3-D318F2C79355}"/>
              </a:ext>
            </a:extLst>
          </p:cNvPr>
          <p:cNvSpPr/>
          <p:nvPr userDrawn="1"/>
        </p:nvSpPr>
        <p:spPr>
          <a:xfrm>
            <a:off x="8680745" y="3952210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B4ACC1-E7B3-5433-C1AF-57570102DE57}"/>
              </a:ext>
            </a:extLst>
          </p:cNvPr>
          <p:cNvSpPr/>
          <p:nvPr userDrawn="1"/>
        </p:nvSpPr>
        <p:spPr>
          <a:xfrm>
            <a:off x="2825454" y="3920404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625964-52A4-A336-5324-D1AEEF11C652}"/>
              </a:ext>
            </a:extLst>
          </p:cNvPr>
          <p:cNvSpPr/>
          <p:nvPr userDrawn="1"/>
        </p:nvSpPr>
        <p:spPr>
          <a:xfrm>
            <a:off x="9653710" y="1743277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2D97A0-E69A-9C01-920C-6C931C0BCA79}"/>
              </a:ext>
            </a:extLst>
          </p:cNvPr>
          <p:cNvSpPr/>
          <p:nvPr userDrawn="1"/>
        </p:nvSpPr>
        <p:spPr>
          <a:xfrm>
            <a:off x="5753100" y="1743277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A6F1843-A38F-D04F-9CBA-7B0EC8E63255}"/>
              </a:ext>
            </a:extLst>
          </p:cNvPr>
          <p:cNvSpPr/>
          <p:nvPr userDrawn="1"/>
        </p:nvSpPr>
        <p:spPr>
          <a:xfrm>
            <a:off x="1852490" y="1743277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EC9DD4-3BD0-A845-195C-7B19881F85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578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_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D00D4-F082-1365-BF64-27E347EA8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DE2D11-A12E-1452-7DE6-3AC6C1160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92E159C-B515-A978-E87E-8FFBF60D85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589529D-BE8D-7B2C-4029-CAD2DB55F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6488" y="2605183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1742F5-330B-7322-62D2-C525F2BC21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093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8F1D284-29F2-174F-2541-58C7F8F672A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50725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6DC6A49-8A46-C406-AD41-48B1DB6E16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28754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3D0FB1F-13ED-5AB4-153A-E2345C04F5B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91523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888B08B-365D-56AB-B5D9-75B3D5FBB60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69552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5C9E397-F7E8-3D4E-734D-549E60343B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488" y="4564628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854B88F-FC54-2777-88D1-10AC42C778F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093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61C3472-11B1-9D73-CAC2-E2EEF4462C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50725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8EC75E2-565D-900F-5222-CB88C99133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28754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13799A7-90A1-BDC0-98C0-AF6C24D91A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91523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29EF879-D3EE-5E6B-ABF1-BB9FF092E6D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69552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E59774E-F77D-533C-D34A-720ED89193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349" y="2172867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BE0A0E3-E64F-E243-BA6D-93B568214F8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50725" y="2172867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C11203F-69B0-D6D1-C5E2-5D130BE6458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91523" y="2172867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E2CCD4DE-A89C-45C0-5519-53202843972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91523" y="4100512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A08DD89-845C-799B-5435-68024FEC63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50725" y="4100512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CF26290-2495-80AD-D5F0-490C0784E1F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34820" y="4100512"/>
            <a:ext cx="384048" cy="3840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0B52CD5F-5047-7117-B8BC-A3B289C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8DDCBE8A-C9A1-3E6A-C701-D372566BE63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D76F0B-70EC-9EF4-D073-25DACFBEA6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796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BE6EF93-FDAE-A7BF-E6E2-91169884A0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40012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Add image, then ‘Send to Back’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C7B9009-5B0C-8ACF-4FA5-976520A801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4198" y="2069147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89EA5CB-B3EB-81DE-866D-C02764F3EB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241" y="1971575"/>
            <a:ext cx="502920" cy="5029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B0A92EA-68BB-C12E-9F25-B08220C225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241" y="2616211"/>
            <a:ext cx="502920" cy="5029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8CEC5FA5-3902-A877-5981-C43BA7571E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241" y="3260847"/>
            <a:ext cx="502920" cy="5029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AB3EC24-0BCB-9CCE-7B13-650377419F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241" y="3905483"/>
            <a:ext cx="502920" cy="5029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B2477AA-7979-4CB8-DD9D-563C1D85F2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1241" y="4550119"/>
            <a:ext cx="502920" cy="50292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400" b="0" cap="all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##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9F73B5A-1A7E-6910-BFC2-5EAC73AA3A7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84198" y="2713783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568B476F-B12D-4DB7-450E-2D0410068A7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84198" y="3358419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2F2652F7-B152-D410-8F27-5DFF116D15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84198" y="4003055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CCB42908-5039-31F1-9F57-9495863B4E3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84198" y="4647691"/>
            <a:ext cx="3686833" cy="307777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4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agenda text here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69EB1EF7-80F5-A1A6-D0A9-3C5056D78ACE}"/>
              </a:ext>
            </a:extLst>
          </p:cNvPr>
          <p:cNvSpPr txBox="1">
            <a:spLocks/>
          </p:cNvSpPr>
          <p:nvPr userDrawn="1"/>
        </p:nvSpPr>
        <p:spPr>
          <a:xfrm>
            <a:off x="8273394" y="6343069"/>
            <a:ext cx="3291840" cy="16459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4A125016-5D01-AF02-0A22-E9B2B023D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1" y="583456"/>
            <a:ext cx="4825662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C5239BC6-61BD-F9F5-1BFB-89D00711B3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/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sp>
        <p:nvSpPr>
          <p:cNvPr id="5" name="Slide Number Placeholder 167">
            <a:extLst>
              <a:ext uri="{FF2B5EF4-FFF2-40B4-BE49-F238E27FC236}">
                <a16:creationId xmlns:a16="http://schemas.microsoft.com/office/drawing/2014/main" id="{589AA901-F227-BCF0-D6C7-46CD7F48E556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321D1512-A6CB-F0AC-D885-D2350B6F09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 hasCustomPrompt="1"/>
          </p:nvPr>
        </p:nvSpPr>
        <p:spPr>
          <a:xfrm>
            <a:off x="7578368" y="6310657"/>
            <a:ext cx="3840985" cy="165153"/>
          </a:xfrm>
        </p:spPr>
        <p:txBody>
          <a:bodyPr anchor="b" anchorCtr="0"/>
          <a:lstStyle>
            <a:lvl1pPr algn="r">
              <a:defRPr sz="900" i="1"/>
            </a:lvl1pPr>
            <a:lvl4pPr marL="640080" indent="0">
              <a:buNone/>
              <a:defRPr/>
            </a:lvl4pPr>
          </a:lstStyle>
          <a:p>
            <a:pPr lvl="3" algn="r"/>
            <a:r>
              <a:rPr lang="en-US" sz="900"/>
              <a:t>Circana, Inc. and Circana Group, L.P. |  Proprietary and 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7B612F-1605-8CC0-7C7E-68051F054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374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3F389C-647B-A77A-2CCE-74F1CD2B9736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14350" y="1975288"/>
            <a:ext cx="11187113" cy="36576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8ED16-FE2A-2AFA-F9B1-86471935E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990699D-3D11-6CAE-4CFC-99265B42A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DD031038-A5E7-D521-7D05-6A42600B16A7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69CA6DAE-55E3-6CC2-870F-7446B478317D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17E92C60-455F-7A28-3279-F1FC464ADCB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FF5F75-9E53-E52B-C5CE-8635CC1F7D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4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0795B4-5356-CBDF-8FE9-BEE5D8D29F13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514350" y="1951038"/>
            <a:ext cx="11187113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8ED16-FE2A-2AFA-F9B1-86471935E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990699D-3D11-6CAE-4CFC-99265B42AE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DD031038-A5E7-D521-7D05-6A42600B16A7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02BE2F1D-7E26-233E-3F60-B1FFF1FA20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25EDAE-C0CA-B415-CF0D-D567807C42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48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-Head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D658E67-F94D-FB08-D461-302D6F2F4F69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67EE4F1E-54ED-885C-216B-4C8742D70D9E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D825FA1-5B36-CF0D-D001-D286E5B25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D3CA7E3-4415-485C-CEEE-C303E7C605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69C671F7-3B6E-C1C9-0827-B2B8AEE1B96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50AB77-F024-5C74-26A2-BF70595C5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776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with one imag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12CD2-AD78-3ED0-D859-8125508BF9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9B59CD-0F7D-2DB4-BA77-1C2974E35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1" y="580801"/>
            <a:ext cx="5657850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5F39A24-3BD0-C227-4B6D-D6364B145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1" y="1181362"/>
            <a:ext cx="5657850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E9D05F-C9BE-A624-5C14-09F8E9B234C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14350" y="1951038"/>
            <a:ext cx="5657850" cy="36576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0235ACED-80B8-C814-E2ED-0DB03CC3EF5B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15CB2DA-B9D8-F68F-EF8D-7D3841BCD5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C12B47-7FEE-40F3-85B1-297A296D76E0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600892" y="0"/>
            <a:ext cx="5591107" cy="5608639"/>
          </a:xfrm>
          <a:custGeom>
            <a:avLst/>
            <a:gdLst>
              <a:gd name="connsiteX0" fmla="*/ 1650238 w 5591107"/>
              <a:gd name="connsiteY0" fmla="*/ 0 h 5608639"/>
              <a:gd name="connsiteX1" fmla="*/ 4266282 w 5591107"/>
              <a:gd name="connsiteY1" fmla="*/ 0 h 5608639"/>
              <a:gd name="connsiteX2" fmla="*/ 4368342 w 5591107"/>
              <a:gd name="connsiteY2" fmla="*/ 49165 h 5608639"/>
              <a:gd name="connsiteX3" fmla="*/ 5584674 w 5591107"/>
              <a:gd name="connsiteY3" fmla="*/ 1287709 h 5608639"/>
              <a:gd name="connsiteX4" fmla="*/ 5591107 w 5591107"/>
              <a:gd name="connsiteY4" fmla="*/ 1301166 h 5608639"/>
              <a:gd name="connsiteX5" fmla="*/ 5591107 w 5591107"/>
              <a:gd name="connsiteY5" fmla="*/ 3994795 h 5608639"/>
              <a:gd name="connsiteX6" fmla="*/ 5559474 w 5591107"/>
              <a:gd name="connsiteY6" fmla="*/ 4060462 h 5608639"/>
              <a:gd name="connsiteX7" fmla="*/ 2958260 w 5591107"/>
              <a:gd name="connsiteY7" fmla="*/ 5608639 h 5608639"/>
              <a:gd name="connsiteX8" fmla="*/ 0 w 5591107"/>
              <a:gd name="connsiteY8" fmla="*/ 2650379 h 5608639"/>
              <a:gd name="connsiteX9" fmla="*/ 1548178 w 5591107"/>
              <a:gd name="connsiteY9" fmla="*/ 49165 h 56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1107" h="5608639">
                <a:moveTo>
                  <a:pt x="1650238" y="0"/>
                </a:moveTo>
                <a:lnTo>
                  <a:pt x="4266282" y="0"/>
                </a:lnTo>
                <a:lnTo>
                  <a:pt x="4368342" y="49165"/>
                </a:lnTo>
                <a:cubicBezTo>
                  <a:pt x="4887060" y="330949"/>
                  <a:pt x="5312073" y="763367"/>
                  <a:pt x="5584674" y="1287709"/>
                </a:cubicBezTo>
                <a:lnTo>
                  <a:pt x="5591107" y="1301166"/>
                </a:lnTo>
                <a:lnTo>
                  <a:pt x="5591107" y="3994795"/>
                </a:lnTo>
                <a:lnTo>
                  <a:pt x="5559474" y="4060462"/>
                </a:lnTo>
                <a:cubicBezTo>
                  <a:pt x="5058524" y="4982626"/>
                  <a:pt x="4081499" y="5608639"/>
                  <a:pt x="2958260" y="5608639"/>
                </a:cubicBezTo>
                <a:cubicBezTo>
                  <a:pt x="1324458" y="5608639"/>
                  <a:pt x="0" y="4284181"/>
                  <a:pt x="0" y="2650379"/>
                </a:cubicBezTo>
                <a:cubicBezTo>
                  <a:pt x="0" y="1527140"/>
                  <a:pt x="626014" y="550115"/>
                  <a:pt x="1548178" y="491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195AC-C605-ACED-4571-6BB81756A8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131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0D00D4-F082-1365-BF64-27E347EA8F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7DE2D11-A12E-1452-7DE6-3AC6C1160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892E159C-B515-A978-E87E-8FFBF60D85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589529D-BE8D-7B2C-4029-CAD2DB55F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6488" y="2605183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1742F5-330B-7322-62D2-C525F2BC21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093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8F1D284-29F2-174F-2541-58C7F8F672A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50725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6DC6A49-8A46-C406-AD41-48B1DB6E16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28754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3D0FB1F-13ED-5AB4-153A-E2345C04F5B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91523" y="2605183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888B08B-365D-56AB-B5D9-75B3D5FBB60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869552" y="1982180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5C9E397-F7E8-3D4E-734D-549E60343B3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6488" y="4564628"/>
            <a:ext cx="3305516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E854B88F-FC54-2777-88D1-10AC42C778F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093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61C3472-11B1-9D73-CAC2-E2EEF4462C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50725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8EC75E2-565D-900F-5222-CB88C99133C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928754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13799A7-90A1-BDC0-98C0-AF6C24D91A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391523" y="4564628"/>
            <a:ext cx="3309940" cy="1176210"/>
          </a:xfrm>
        </p:spPr>
        <p:txBody>
          <a:bodyPr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29EF879-D3EE-5E6B-ABF1-BB9FF092E6D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869552" y="3909825"/>
            <a:ext cx="2831911" cy="574735"/>
          </a:xfrm>
        </p:spPr>
        <p:txBody>
          <a:bodyPr anchor="b"/>
          <a:lstStyle>
            <a:lvl1pPr marL="0" indent="0">
              <a:lnSpc>
                <a:spcPct val="90000"/>
              </a:lnSpc>
              <a:spcAft>
                <a:spcPts val="200"/>
              </a:spcAft>
              <a:buNone/>
              <a:defRPr sz="2000" b="0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HEADING IN CAPS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E59774E-F77D-533C-D34A-720ED89193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349" y="2172867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FBE0A0E3-E64F-E243-BA6D-93B568214F8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450725" y="2172867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C11203F-69B0-D6D1-C5E2-5D130BE6458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391523" y="2172867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E2CCD4DE-A89C-45C0-5519-53202843972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91523" y="4100512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A08DD89-845C-799B-5435-68024FEC633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50725" y="4100512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CF26290-2495-80AD-D5F0-490C0784E1F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34820" y="4100512"/>
            <a:ext cx="384048" cy="38404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wrap="none" tIns="45720" anchor="ctr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0B52CD5F-5047-7117-B8BC-A3B289CFF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8DDCBE8A-C9A1-3E6A-C701-D372566BE63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720256-A54B-28E9-9792-7963385ACB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485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by Side Char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65373"/>
            <a:ext cx="5316587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65373"/>
            <a:ext cx="5316589" cy="502920"/>
          </a:xfrm>
          <a:prstGeom prst="rect">
            <a:avLst/>
          </a:prstGeom>
          <a:noFill/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1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A1C7365E-57FE-36F6-4B76-41D47B39D5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781EB81-75FA-2849-CD5D-CFFFBA5676B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4350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1B3B6B58-3CE0-EBF7-B6CC-8553A614955A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84925" y="2549589"/>
            <a:ext cx="5316538" cy="324796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C9BE5C4-4151-7081-9320-4BFEA684C7B9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5A58E-C223-9FDE-4B35-0C289F2074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881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wo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747799"/>
            <a:ext cx="5581648" cy="502920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05310" y="1747799"/>
            <a:ext cx="5596153" cy="502920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B8DB7C-44AC-1035-89A9-E6DB6DFAE6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0558" y="4238238"/>
            <a:ext cx="5301119" cy="153987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2"/>
              </a:buClr>
              <a:defRPr sz="1400">
                <a:solidFill>
                  <a:schemeClr val="bg1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83C482A-8F14-F6F4-83B9-0BF3BEE00395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3788" y="2370216"/>
            <a:ext cx="5301127" cy="15476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6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6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bg2"/>
              </a:buClr>
              <a:defRPr lang="en-US" sz="1400" kern="1200" noProof="0" dirty="0" smtClean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defRPr lang="en-US" sz="1600" kern="1200" noProof="0" dirty="0" smtClean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86868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6"/>
              </a:buClr>
              <a:buNone/>
              <a:defRPr lang="en-US" sz="1600" kern="1200" noProof="0" dirty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1154430" marR="0" lvl="4" indent="-285750" algn="l" defTabSz="914400" rtl="0" eaLnBrk="1" fontAlgn="auto" latinLnBrk="0" hangingPunct="1">
              <a:lnSpc>
                <a:spcPct val="80000"/>
              </a:lnSpc>
              <a:spcBef>
                <a:spcPts val="600"/>
              </a:spcBef>
              <a:spcAft>
                <a:spcPts val="1400"/>
              </a:spcAft>
              <a:buClr>
                <a:srgbClr val="A687B7"/>
              </a:buClr>
              <a:buSzPct val="80000"/>
              <a:buFont typeface="Roboto Condensed" panose="02000000000000000000" pitchFamily="2" charset="0"/>
              <a:buChar char="—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"/>
              <a:ea typeface="Roboto Condensed" panose="02000000000000000000" pitchFamily="2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A0752A-4DDB-E446-C49A-76BBF2767FF4}"/>
              </a:ext>
            </a:extLst>
          </p:cNvPr>
          <p:cNvCxnSpPr>
            <a:cxnSpLocks/>
          </p:cNvCxnSpPr>
          <p:nvPr userDrawn="1"/>
        </p:nvCxnSpPr>
        <p:spPr>
          <a:xfrm>
            <a:off x="501395" y="4078060"/>
            <a:ext cx="5303520" cy="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E253DA30-2BF5-C5E1-54C6-17CC7E7781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87081" y="4111814"/>
            <a:ext cx="5318092" cy="1666294"/>
          </a:xfrm>
          <a:prstGeom prst="rect">
            <a:avLst/>
          </a:prstGeom>
          <a:solidFill>
            <a:schemeClr val="accent5"/>
          </a:solidFill>
        </p:spPr>
        <p:txBody>
          <a:bodyPr lIns="91440" rIns="91440" anchor="ctr" anchorCtr="0"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Place text here</a:t>
            </a:r>
            <a:endParaRPr lang="en-IN"/>
          </a:p>
        </p:txBody>
      </p:sp>
      <p:sp>
        <p:nvSpPr>
          <p:cNvPr id="35" name="Content Placeholder 28">
            <a:extLst>
              <a:ext uri="{FF2B5EF4-FFF2-40B4-BE49-F238E27FC236}">
                <a16:creationId xmlns:a16="http://schemas.microsoft.com/office/drawing/2014/main" id="{9D380BEC-3217-552B-2864-065B003CA5C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390315" y="2370215"/>
            <a:ext cx="5314901" cy="153986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2"/>
              </a:buClr>
              <a:defRPr sz="1600"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2"/>
              </a:buClr>
              <a:defRPr sz="1400"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defRPr sz="1600">
                <a:solidFill>
                  <a:schemeClr val="bg1"/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  <p:sp>
        <p:nvSpPr>
          <p:cNvPr id="6" name="Slide Number Placeholder 167">
            <a:extLst>
              <a:ext uri="{FF2B5EF4-FFF2-40B4-BE49-F238E27FC236}">
                <a16:creationId xmlns:a16="http://schemas.microsoft.com/office/drawing/2014/main" id="{C0779349-EEAF-87EB-4437-E5538A4B7763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5843DC-595C-9F99-0C5A-9A06846EF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4C9E611-C0D6-8DFB-9EC6-4A1F5D2557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A10BF832-A5BE-E2A2-91A2-A35B06C68EE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175A44C7-BF78-D1B0-AE5D-FDE13AF6E2F3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FD377E-438A-43DE-17B5-3E91AB7EAAFC}"/>
              </a:ext>
            </a:extLst>
          </p:cNvPr>
          <p:cNvCxnSpPr>
            <a:cxnSpLocks/>
          </p:cNvCxnSpPr>
          <p:nvPr userDrawn="1"/>
        </p:nvCxnSpPr>
        <p:spPr>
          <a:xfrm>
            <a:off x="6095998" y="2412225"/>
            <a:ext cx="0" cy="33832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FF2685F-3EC8-532E-3C73-AA96B32BA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841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de by Side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D3006F15-A1CF-307E-347F-71832B9A0C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1972197"/>
            <a:ext cx="5316587" cy="502920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B21A8B7-201A-6DD5-C080-B1D1C45CA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4874" y="1972197"/>
            <a:ext cx="5316589" cy="502920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kern="1200" cap="none" spc="0" baseline="0" dirty="0" smtClean="0">
                <a:solidFill>
                  <a:schemeClr val="bg2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37FC53-3024-0D1B-3F35-8D57D47A0F15}"/>
              </a:ext>
            </a:extLst>
          </p:cNvPr>
          <p:cNvCxnSpPr>
            <a:cxnSpLocks/>
          </p:cNvCxnSpPr>
          <p:nvPr userDrawn="1"/>
        </p:nvCxnSpPr>
        <p:spPr>
          <a:xfrm>
            <a:off x="6097778" y="1979021"/>
            <a:ext cx="0" cy="384048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A26003D7-16E3-0896-C921-C63FA0EACCEF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AC14-DC08-A456-6606-DB75F6DEDE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191B2CC0-C865-AE26-BB17-03DE6D6E7D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19CBD7D6-C960-2EE1-D6B9-9266CF0CBD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24EF859D-C98C-2EA4-36F5-CC68CDA21863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74D3B35-C722-6ABB-42D7-0BD1259782DC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14350" y="2618593"/>
            <a:ext cx="5316587" cy="320118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617DD228-5B16-5A43-A927-830F37A71B00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6384874" y="2618593"/>
            <a:ext cx="5316587" cy="3201181"/>
          </a:xfrm>
        </p:spPr>
        <p:txBody>
          <a:bodyPr/>
          <a:lstStyle>
            <a:lvl1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90000"/>
              </a:lnSpc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0A338-2297-C386-9744-7CACD48F35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805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x4 Picture and Content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76EEEF4-EA9E-18C9-F361-D7EBDCE6A8C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0012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A1E6DC1-A791-6956-DFE0-93F31D0C22B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85624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2EA186D-950D-4FE5-6ACC-F87AE23C49D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511236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7A93BAA-FB72-436C-F92A-995B9A81524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436849" y="1961544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3" name="Slide Number Placeholder 167">
            <a:extLst>
              <a:ext uri="{FF2B5EF4-FFF2-40B4-BE49-F238E27FC236}">
                <a16:creationId xmlns:a16="http://schemas.microsoft.com/office/drawing/2014/main" id="{24BEE97F-A907-A9A6-23A5-79AE86AF2A60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C5B76F-EA3B-304E-A76C-DA320B4752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D400DF7-688E-6F86-1EDA-CE0D5D0B73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74087439-0884-0919-1306-93A4474AC33B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0C8B698B-5EC9-6537-D61C-A2AE41520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1A5C2A3-0B96-6144-BE0F-7FC9199497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23130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0376AE-C1D5-075D-5C1A-F91CA526FA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517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42ADC50C-7735-5DE5-BFE6-9862BB3360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71905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B5D4B896-DD2D-EBBE-9BD2-3B5989F524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293" y="4214752"/>
            <a:ext cx="2322576" cy="66479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headline here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75CCEE4-7146-7949-9052-ED5769B2E4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293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36E711BF-4062-EA78-3A68-1358A822095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3192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EDA983F7-FF25-01FB-9917-4FEEC516FD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98161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1BBD1132-A4A0-BD6E-5E8B-DAE49AFF9B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3130" y="4866449"/>
            <a:ext cx="2322576" cy="852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200" baseline="0">
                <a:solidFill>
                  <a:schemeClr val="bg1"/>
                </a:solidFill>
                <a:latin typeface="+mn-lt"/>
              </a:defRPr>
            </a:lvl1pPr>
            <a:lvl2pPr>
              <a:defRPr sz="1200" baseline="0">
                <a:solidFill>
                  <a:schemeClr val="bg1"/>
                </a:solidFill>
                <a:latin typeface="+mn-lt"/>
              </a:defRPr>
            </a:lvl2pPr>
            <a:lvl3pPr>
              <a:defRPr sz="1200" baseline="0">
                <a:solidFill>
                  <a:schemeClr val="bg1"/>
                </a:solidFill>
                <a:latin typeface="+mn-lt"/>
              </a:defRPr>
            </a:lvl3pPr>
            <a:lvl4pPr>
              <a:defRPr sz="1200" baseline="0">
                <a:solidFill>
                  <a:schemeClr val="bg1"/>
                </a:solidFill>
                <a:latin typeface="+mn-lt"/>
              </a:defRPr>
            </a:lvl4pPr>
            <a:lvl5pPr>
              <a:defRPr sz="12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9E8BA8-1B81-E7C1-BB04-35EA2426EA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409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x Content Boxes with Icons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B06B89B-127D-2E0C-4B8B-C7BFDEE71D9D}"/>
              </a:ext>
            </a:extLst>
          </p:cNvPr>
          <p:cNvCxnSpPr>
            <a:cxnSpLocks/>
          </p:cNvCxnSpPr>
          <p:nvPr userDrawn="1"/>
        </p:nvCxnSpPr>
        <p:spPr>
          <a:xfrm>
            <a:off x="518160" y="3787295"/>
            <a:ext cx="1115568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CD37AE1-6071-2CD2-18A6-80671FA8DD64}"/>
              </a:ext>
            </a:extLst>
          </p:cNvPr>
          <p:cNvCxnSpPr>
            <a:cxnSpLocks/>
          </p:cNvCxnSpPr>
          <p:nvPr userDrawn="1"/>
        </p:nvCxnSpPr>
        <p:spPr>
          <a:xfrm>
            <a:off x="414569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BF40AFE-2951-BD24-2269-DB5FA13C35C0}"/>
              </a:ext>
            </a:extLst>
          </p:cNvPr>
          <p:cNvCxnSpPr>
            <a:cxnSpLocks/>
          </p:cNvCxnSpPr>
          <p:nvPr userDrawn="1"/>
        </p:nvCxnSpPr>
        <p:spPr>
          <a:xfrm>
            <a:off x="8046305" y="1763632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4D25FE-7361-27FA-3D51-94716C3D1B78}"/>
              </a:ext>
            </a:extLst>
          </p:cNvPr>
          <p:cNvCxnSpPr>
            <a:cxnSpLocks/>
          </p:cNvCxnSpPr>
          <p:nvPr userDrawn="1"/>
        </p:nvCxnSpPr>
        <p:spPr>
          <a:xfrm>
            <a:off x="6096000" y="3928807"/>
            <a:ext cx="0" cy="192024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8974FD50-66AC-D3AB-3243-DBBFC74101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750" y="2537469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5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B413D331-CFAB-2323-948A-B504F792E8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750" y="3011797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0" name="Text Placeholder 7">
            <a:extLst>
              <a:ext uri="{FF2B5EF4-FFF2-40B4-BE49-F238E27FC236}">
                <a16:creationId xmlns:a16="http://schemas.microsoft.com/office/drawing/2014/main" id="{A986DF61-055F-A896-AE2E-01163F96EA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04360" y="3011797"/>
            <a:ext cx="3383280" cy="61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D5AA69AB-BE80-99DF-27B7-FC3205F36A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04970" y="2537469"/>
            <a:ext cx="3383280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5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3" name="Text Placeholder 7">
            <a:extLst>
              <a:ext uri="{FF2B5EF4-FFF2-40B4-BE49-F238E27FC236}">
                <a16:creationId xmlns:a16="http://schemas.microsoft.com/office/drawing/2014/main" id="{3C4A9CD1-7186-F8AE-EC1E-A7FCBE58645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4970" y="3011797"/>
            <a:ext cx="3383280" cy="61058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817E2C47-3968-BFB3-72BF-E658025891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3750" y="4714596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5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6" name="Text Placeholder 7">
            <a:extLst>
              <a:ext uri="{FF2B5EF4-FFF2-40B4-BE49-F238E27FC236}">
                <a16:creationId xmlns:a16="http://schemas.microsoft.com/office/drawing/2014/main" id="{AA01B075-641C-E893-D234-66C0403D3E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3750" y="5202044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6C5EFCAD-CB6C-9C6D-A146-77B6270465F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59041" y="4714596"/>
            <a:ext cx="5329208" cy="457201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5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AB255D0C-E2F5-CD6E-A37A-35C126C66F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59041" y="5202044"/>
            <a:ext cx="5329208" cy="6105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2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835662B6-2048-6B02-BABA-10E37ED733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4360" y="2521420"/>
            <a:ext cx="3383280" cy="457201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600" b="0" cap="none" baseline="0">
                <a:solidFill>
                  <a:schemeClr val="accent5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5021A052-3C82-290E-4E3A-9ADB1A505292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3C6FC6-00A0-0E0E-7477-48EFFB7567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54357FF-1DF6-5A96-C7A8-41DE97875E9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723A2CB3-83B8-75D9-98DC-6BFA36649510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708C1301-401D-A9AC-B8F8-69019640A29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5FB930E-FD26-65A5-6CD6-32930FD5C5D5}"/>
              </a:ext>
            </a:extLst>
          </p:cNvPr>
          <p:cNvSpPr/>
          <p:nvPr userDrawn="1"/>
        </p:nvSpPr>
        <p:spPr>
          <a:xfrm>
            <a:off x="8680745" y="3952210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84D40C-115B-3566-2EBC-FED6CBE4FD9B}"/>
              </a:ext>
            </a:extLst>
          </p:cNvPr>
          <p:cNvSpPr/>
          <p:nvPr userDrawn="1"/>
        </p:nvSpPr>
        <p:spPr>
          <a:xfrm>
            <a:off x="2825454" y="3920404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11D978-CE50-C9BC-FA75-D6FE5E946ECC}"/>
              </a:ext>
            </a:extLst>
          </p:cNvPr>
          <p:cNvSpPr/>
          <p:nvPr userDrawn="1"/>
        </p:nvSpPr>
        <p:spPr>
          <a:xfrm>
            <a:off x="9653710" y="1743277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832B12-A27F-CFF5-E8A2-2A785DC0D966}"/>
              </a:ext>
            </a:extLst>
          </p:cNvPr>
          <p:cNvSpPr/>
          <p:nvPr userDrawn="1"/>
        </p:nvSpPr>
        <p:spPr>
          <a:xfrm>
            <a:off x="5753100" y="1743277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B43EE78-7F29-D487-4F96-98C5EF1FA52D}"/>
              </a:ext>
            </a:extLst>
          </p:cNvPr>
          <p:cNvSpPr/>
          <p:nvPr userDrawn="1"/>
        </p:nvSpPr>
        <p:spPr>
          <a:xfrm>
            <a:off x="1852490" y="1743277"/>
            <a:ext cx="685800" cy="685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FE5F4-80C7-ECB0-8FD8-E6EB7BDB90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958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BA0AE3D-BC57-268A-3D4A-CC1AD0238D70}"/>
              </a:ext>
            </a:extLst>
          </p:cNvPr>
          <p:cNvSpPr/>
          <p:nvPr userDrawn="1"/>
        </p:nvSpPr>
        <p:spPr>
          <a:xfrm>
            <a:off x="7408783" y="2270907"/>
            <a:ext cx="2950086" cy="3272682"/>
          </a:xfrm>
          <a:custGeom>
            <a:avLst/>
            <a:gdLst>
              <a:gd name="connsiteX0" fmla="*/ 1312783 w 2950086"/>
              <a:gd name="connsiteY0" fmla="*/ 0 h 3272682"/>
              <a:gd name="connsiteX1" fmla="*/ 2950086 w 2950086"/>
              <a:gd name="connsiteY1" fmla="*/ 1636341 h 3272682"/>
              <a:gd name="connsiteX2" fmla="*/ 1312783 w 2950086"/>
              <a:gd name="connsiteY2" fmla="*/ 3272682 h 3272682"/>
              <a:gd name="connsiteX3" fmla="*/ 49361 w 2950086"/>
              <a:gd name="connsiteY3" fmla="*/ 2677206 h 3272682"/>
              <a:gd name="connsiteX4" fmla="*/ 0 w 2950086"/>
              <a:gd name="connsiteY4" fmla="*/ 2611236 h 3272682"/>
              <a:gd name="connsiteX5" fmla="*/ 44894 w 2950086"/>
              <a:gd name="connsiteY5" fmla="*/ 2551235 h 3272682"/>
              <a:gd name="connsiteX6" fmla="*/ 324520 w 2950086"/>
              <a:gd name="connsiteY6" fmla="*/ 1636341 h 3272682"/>
              <a:gd name="connsiteX7" fmla="*/ 44894 w 2950086"/>
              <a:gd name="connsiteY7" fmla="*/ 721447 h 3272682"/>
              <a:gd name="connsiteX8" fmla="*/ 0 w 2950086"/>
              <a:gd name="connsiteY8" fmla="*/ 661447 h 3272682"/>
              <a:gd name="connsiteX9" fmla="*/ 49361 w 2950086"/>
              <a:gd name="connsiteY9" fmla="*/ 595476 h 3272682"/>
              <a:gd name="connsiteX10" fmla="*/ 1312783 w 2950086"/>
              <a:gd name="connsiteY10" fmla="*/ 0 h 32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0086" h="3272682">
                <a:moveTo>
                  <a:pt x="1312783" y="0"/>
                </a:moveTo>
                <a:cubicBezTo>
                  <a:pt x="2217040" y="0"/>
                  <a:pt x="2950086" y="732615"/>
                  <a:pt x="2950086" y="1636341"/>
                </a:cubicBezTo>
                <a:cubicBezTo>
                  <a:pt x="2950086" y="2540067"/>
                  <a:pt x="2217040" y="3272682"/>
                  <a:pt x="1312783" y="3272682"/>
                </a:cubicBezTo>
                <a:cubicBezTo>
                  <a:pt x="804139" y="3272682"/>
                  <a:pt x="349666" y="3040878"/>
                  <a:pt x="49361" y="2677206"/>
                </a:cubicBezTo>
                <a:lnTo>
                  <a:pt x="0" y="2611236"/>
                </a:lnTo>
                <a:lnTo>
                  <a:pt x="44894" y="2551235"/>
                </a:lnTo>
                <a:cubicBezTo>
                  <a:pt x="221436" y="2290073"/>
                  <a:pt x="324520" y="1975238"/>
                  <a:pt x="324520" y="1636341"/>
                </a:cubicBezTo>
                <a:cubicBezTo>
                  <a:pt x="324520" y="1297444"/>
                  <a:pt x="221436" y="982609"/>
                  <a:pt x="44894" y="721447"/>
                </a:cubicBezTo>
                <a:lnTo>
                  <a:pt x="0" y="661447"/>
                </a:lnTo>
                <a:lnTo>
                  <a:pt x="49361" y="595476"/>
                </a:lnTo>
                <a:cubicBezTo>
                  <a:pt x="349666" y="231804"/>
                  <a:pt x="804139" y="0"/>
                  <a:pt x="1312783" y="0"/>
                </a:cubicBezTo>
                <a:close/>
              </a:path>
            </a:pathLst>
          </a:cu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FontTx/>
              <a:buNone/>
            </a:pPr>
            <a:endParaRPr lang="en-IN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6168D0-6B58-628B-AD09-6B3F71D7AF7A}"/>
              </a:ext>
            </a:extLst>
          </p:cNvPr>
          <p:cNvSpPr/>
          <p:nvPr userDrawn="1"/>
        </p:nvSpPr>
        <p:spPr>
          <a:xfrm>
            <a:off x="4783217" y="2270907"/>
            <a:ext cx="2625566" cy="3272682"/>
          </a:xfrm>
          <a:custGeom>
            <a:avLst/>
            <a:gdLst>
              <a:gd name="connsiteX0" fmla="*/ 1312783 w 2625566"/>
              <a:gd name="connsiteY0" fmla="*/ 0 h 3272682"/>
              <a:gd name="connsiteX1" fmla="*/ 2576205 w 2625566"/>
              <a:gd name="connsiteY1" fmla="*/ 595476 h 3272682"/>
              <a:gd name="connsiteX2" fmla="*/ 2625566 w 2625566"/>
              <a:gd name="connsiteY2" fmla="*/ 661447 h 3272682"/>
              <a:gd name="connsiteX3" fmla="*/ 2580672 w 2625566"/>
              <a:gd name="connsiteY3" fmla="*/ 721447 h 3272682"/>
              <a:gd name="connsiteX4" fmla="*/ 2301046 w 2625566"/>
              <a:gd name="connsiteY4" fmla="*/ 1636341 h 3272682"/>
              <a:gd name="connsiteX5" fmla="*/ 2580672 w 2625566"/>
              <a:gd name="connsiteY5" fmla="*/ 2551235 h 3272682"/>
              <a:gd name="connsiteX6" fmla="*/ 2625566 w 2625566"/>
              <a:gd name="connsiteY6" fmla="*/ 2611236 h 3272682"/>
              <a:gd name="connsiteX7" fmla="*/ 2576205 w 2625566"/>
              <a:gd name="connsiteY7" fmla="*/ 2677206 h 3272682"/>
              <a:gd name="connsiteX8" fmla="*/ 1312783 w 2625566"/>
              <a:gd name="connsiteY8" fmla="*/ 3272682 h 3272682"/>
              <a:gd name="connsiteX9" fmla="*/ 49361 w 2625566"/>
              <a:gd name="connsiteY9" fmla="*/ 2677206 h 3272682"/>
              <a:gd name="connsiteX10" fmla="*/ 0 w 2625566"/>
              <a:gd name="connsiteY10" fmla="*/ 2611236 h 3272682"/>
              <a:gd name="connsiteX11" fmla="*/ 44894 w 2625566"/>
              <a:gd name="connsiteY11" fmla="*/ 2551235 h 3272682"/>
              <a:gd name="connsiteX12" fmla="*/ 324520 w 2625566"/>
              <a:gd name="connsiteY12" fmla="*/ 1636341 h 3272682"/>
              <a:gd name="connsiteX13" fmla="*/ 44894 w 2625566"/>
              <a:gd name="connsiteY13" fmla="*/ 721447 h 3272682"/>
              <a:gd name="connsiteX14" fmla="*/ 0 w 2625566"/>
              <a:gd name="connsiteY14" fmla="*/ 661447 h 3272682"/>
              <a:gd name="connsiteX15" fmla="*/ 49361 w 2625566"/>
              <a:gd name="connsiteY15" fmla="*/ 595476 h 3272682"/>
              <a:gd name="connsiteX16" fmla="*/ 1312783 w 2625566"/>
              <a:gd name="connsiteY16" fmla="*/ 0 h 32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25566" h="3272682">
                <a:moveTo>
                  <a:pt x="1312783" y="0"/>
                </a:moveTo>
                <a:cubicBezTo>
                  <a:pt x="1821428" y="0"/>
                  <a:pt x="2275900" y="231804"/>
                  <a:pt x="2576205" y="595476"/>
                </a:cubicBezTo>
                <a:lnTo>
                  <a:pt x="2625566" y="661447"/>
                </a:lnTo>
                <a:lnTo>
                  <a:pt x="2580672" y="721447"/>
                </a:lnTo>
                <a:cubicBezTo>
                  <a:pt x="2404131" y="982609"/>
                  <a:pt x="2301046" y="1297444"/>
                  <a:pt x="2301046" y="1636341"/>
                </a:cubicBezTo>
                <a:cubicBezTo>
                  <a:pt x="2301046" y="1975238"/>
                  <a:pt x="2404131" y="2290073"/>
                  <a:pt x="2580672" y="2551235"/>
                </a:cubicBezTo>
                <a:lnTo>
                  <a:pt x="2625566" y="2611236"/>
                </a:lnTo>
                <a:lnTo>
                  <a:pt x="2576205" y="2677206"/>
                </a:lnTo>
                <a:cubicBezTo>
                  <a:pt x="2275900" y="3040878"/>
                  <a:pt x="1821428" y="3272682"/>
                  <a:pt x="1312783" y="3272682"/>
                </a:cubicBezTo>
                <a:cubicBezTo>
                  <a:pt x="804139" y="3272682"/>
                  <a:pt x="349666" y="3040878"/>
                  <a:pt x="49361" y="2677206"/>
                </a:cubicBezTo>
                <a:lnTo>
                  <a:pt x="0" y="2611236"/>
                </a:lnTo>
                <a:lnTo>
                  <a:pt x="44894" y="2551235"/>
                </a:lnTo>
                <a:cubicBezTo>
                  <a:pt x="221436" y="2290073"/>
                  <a:pt x="324520" y="1975238"/>
                  <a:pt x="324520" y="1636341"/>
                </a:cubicBezTo>
                <a:cubicBezTo>
                  <a:pt x="324520" y="1297444"/>
                  <a:pt x="221436" y="982609"/>
                  <a:pt x="44894" y="721447"/>
                </a:cubicBezTo>
                <a:lnTo>
                  <a:pt x="0" y="661447"/>
                </a:lnTo>
                <a:lnTo>
                  <a:pt x="49361" y="595476"/>
                </a:lnTo>
                <a:cubicBezTo>
                  <a:pt x="349666" y="231804"/>
                  <a:pt x="804139" y="0"/>
                  <a:pt x="1312783" y="0"/>
                </a:cubicBez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FontTx/>
              <a:buNone/>
            </a:pPr>
            <a:endParaRPr lang="en-I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510BF8E-13A4-CD26-DAA7-1471C26E5B97}"/>
              </a:ext>
            </a:extLst>
          </p:cNvPr>
          <p:cNvSpPr/>
          <p:nvPr userDrawn="1"/>
        </p:nvSpPr>
        <p:spPr>
          <a:xfrm>
            <a:off x="1833131" y="2270907"/>
            <a:ext cx="2950086" cy="3272682"/>
          </a:xfrm>
          <a:custGeom>
            <a:avLst/>
            <a:gdLst>
              <a:gd name="connsiteX0" fmla="*/ 1637303 w 2950086"/>
              <a:gd name="connsiteY0" fmla="*/ 0 h 3272682"/>
              <a:gd name="connsiteX1" fmla="*/ 2900725 w 2950086"/>
              <a:gd name="connsiteY1" fmla="*/ 595476 h 3272682"/>
              <a:gd name="connsiteX2" fmla="*/ 2950086 w 2950086"/>
              <a:gd name="connsiteY2" fmla="*/ 661447 h 3272682"/>
              <a:gd name="connsiteX3" fmla="*/ 2905192 w 2950086"/>
              <a:gd name="connsiteY3" fmla="*/ 721447 h 3272682"/>
              <a:gd name="connsiteX4" fmla="*/ 2625566 w 2950086"/>
              <a:gd name="connsiteY4" fmla="*/ 1636341 h 3272682"/>
              <a:gd name="connsiteX5" fmla="*/ 2905192 w 2950086"/>
              <a:gd name="connsiteY5" fmla="*/ 2551235 h 3272682"/>
              <a:gd name="connsiteX6" fmla="*/ 2950086 w 2950086"/>
              <a:gd name="connsiteY6" fmla="*/ 2611236 h 3272682"/>
              <a:gd name="connsiteX7" fmla="*/ 2900725 w 2950086"/>
              <a:gd name="connsiteY7" fmla="*/ 2677206 h 3272682"/>
              <a:gd name="connsiteX8" fmla="*/ 1637303 w 2950086"/>
              <a:gd name="connsiteY8" fmla="*/ 3272682 h 3272682"/>
              <a:gd name="connsiteX9" fmla="*/ 0 w 2950086"/>
              <a:gd name="connsiteY9" fmla="*/ 1636341 h 3272682"/>
              <a:gd name="connsiteX10" fmla="*/ 1637303 w 2950086"/>
              <a:gd name="connsiteY10" fmla="*/ 0 h 327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0086" h="3272682">
                <a:moveTo>
                  <a:pt x="1637303" y="0"/>
                </a:moveTo>
                <a:cubicBezTo>
                  <a:pt x="2145947" y="0"/>
                  <a:pt x="2600420" y="231804"/>
                  <a:pt x="2900725" y="595476"/>
                </a:cubicBezTo>
                <a:lnTo>
                  <a:pt x="2950086" y="661447"/>
                </a:lnTo>
                <a:lnTo>
                  <a:pt x="2905192" y="721447"/>
                </a:lnTo>
                <a:cubicBezTo>
                  <a:pt x="2728651" y="982609"/>
                  <a:pt x="2625566" y="1297444"/>
                  <a:pt x="2625566" y="1636341"/>
                </a:cubicBezTo>
                <a:cubicBezTo>
                  <a:pt x="2625566" y="1975238"/>
                  <a:pt x="2728651" y="2290073"/>
                  <a:pt x="2905192" y="2551235"/>
                </a:cubicBezTo>
                <a:lnTo>
                  <a:pt x="2950086" y="2611236"/>
                </a:lnTo>
                <a:lnTo>
                  <a:pt x="2900725" y="2677206"/>
                </a:lnTo>
                <a:cubicBezTo>
                  <a:pt x="2600420" y="3040878"/>
                  <a:pt x="2145947" y="3272682"/>
                  <a:pt x="1637303" y="3272682"/>
                </a:cubicBezTo>
                <a:cubicBezTo>
                  <a:pt x="733046" y="3272682"/>
                  <a:pt x="0" y="2540067"/>
                  <a:pt x="0" y="1636341"/>
                </a:cubicBezTo>
                <a:cubicBezTo>
                  <a:pt x="0" y="732615"/>
                  <a:pt x="733046" y="0"/>
                  <a:pt x="1637303" y="0"/>
                </a:cubicBez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buFontTx/>
              <a:buNone/>
            </a:pPr>
            <a:endParaRPr lang="en-IN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778FF02-A1F5-081B-0AD1-BD3B3CAA6C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084263" y="2932356"/>
            <a:ext cx="649040" cy="1949789"/>
          </a:xfrm>
          <a:custGeom>
            <a:avLst/>
            <a:gdLst>
              <a:gd name="connsiteX0" fmla="*/ 324520 w 649040"/>
              <a:gd name="connsiteY0" fmla="*/ 0 h 1949789"/>
              <a:gd name="connsiteX1" fmla="*/ 369414 w 649040"/>
              <a:gd name="connsiteY1" fmla="*/ 60000 h 1949789"/>
              <a:gd name="connsiteX2" fmla="*/ 649040 w 649040"/>
              <a:gd name="connsiteY2" fmla="*/ 974894 h 1949789"/>
              <a:gd name="connsiteX3" fmla="*/ 369414 w 649040"/>
              <a:gd name="connsiteY3" fmla="*/ 1889788 h 1949789"/>
              <a:gd name="connsiteX4" fmla="*/ 324520 w 649040"/>
              <a:gd name="connsiteY4" fmla="*/ 1949789 h 1949789"/>
              <a:gd name="connsiteX5" fmla="*/ 279626 w 649040"/>
              <a:gd name="connsiteY5" fmla="*/ 1889788 h 1949789"/>
              <a:gd name="connsiteX6" fmla="*/ 0 w 649040"/>
              <a:gd name="connsiteY6" fmla="*/ 974894 h 1949789"/>
              <a:gd name="connsiteX7" fmla="*/ 279626 w 649040"/>
              <a:gd name="connsiteY7" fmla="*/ 60000 h 194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9040" h="1949789">
                <a:moveTo>
                  <a:pt x="324520" y="0"/>
                </a:moveTo>
                <a:lnTo>
                  <a:pt x="369414" y="60000"/>
                </a:lnTo>
                <a:cubicBezTo>
                  <a:pt x="545956" y="321162"/>
                  <a:pt x="649040" y="635997"/>
                  <a:pt x="649040" y="974894"/>
                </a:cubicBezTo>
                <a:cubicBezTo>
                  <a:pt x="649040" y="1313791"/>
                  <a:pt x="545956" y="1628626"/>
                  <a:pt x="369414" y="1889788"/>
                </a:cubicBezTo>
                <a:lnTo>
                  <a:pt x="324520" y="1949789"/>
                </a:lnTo>
                <a:lnTo>
                  <a:pt x="279626" y="1889788"/>
                </a:lnTo>
                <a:cubicBezTo>
                  <a:pt x="103085" y="1628626"/>
                  <a:pt x="0" y="1313791"/>
                  <a:pt x="0" y="974894"/>
                </a:cubicBezTo>
                <a:cubicBezTo>
                  <a:pt x="0" y="635997"/>
                  <a:pt x="103085" y="321162"/>
                  <a:pt x="279626" y="6000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vert="vert270" wrap="square" anchor="ctr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59FF022-7088-0B93-6700-A300E1BA257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8697" y="2932356"/>
            <a:ext cx="649040" cy="1949789"/>
          </a:xfrm>
          <a:custGeom>
            <a:avLst/>
            <a:gdLst>
              <a:gd name="connsiteX0" fmla="*/ 324520 w 649040"/>
              <a:gd name="connsiteY0" fmla="*/ 0 h 1949789"/>
              <a:gd name="connsiteX1" fmla="*/ 369414 w 649040"/>
              <a:gd name="connsiteY1" fmla="*/ 60000 h 1949789"/>
              <a:gd name="connsiteX2" fmla="*/ 649040 w 649040"/>
              <a:gd name="connsiteY2" fmla="*/ 974894 h 1949789"/>
              <a:gd name="connsiteX3" fmla="*/ 369414 w 649040"/>
              <a:gd name="connsiteY3" fmla="*/ 1889788 h 1949789"/>
              <a:gd name="connsiteX4" fmla="*/ 324520 w 649040"/>
              <a:gd name="connsiteY4" fmla="*/ 1949789 h 1949789"/>
              <a:gd name="connsiteX5" fmla="*/ 279626 w 649040"/>
              <a:gd name="connsiteY5" fmla="*/ 1889788 h 1949789"/>
              <a:gd name="connsiteX6" fmla="*/ 0 w 649040"/>
              <a:gd name="connsiteY6" fmla="*/ 974894 h 1949789"/>
              <a:gd name="connsiteX7" fmla="*/ 279626 w 649040"/>
              <a:gd name="connsiteY7" fmla="*/ 60000 h 1949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9040" h="1949789">
                <a:moveTo>
                  <a:pt x="324520" y="0"/>
                </a:moveTo>
                <a:lnTo>
                  <a:pt x="369414" y="60000"/>
                </a:lnTo>
                <a:cubicBezTo>
                  <a:pt x="545956" y="321162"/>
                  <a:pt x="649040" y="635997"/>
                  <a:pt x="649040" y="974894"/>
                </a:cubicBezTo>
                <a:cubicBezTo>
                  <a:pt x="649040" y="1313791"/>
                  <a:pt x="545956" y="1628626"/>
                  <a:pt x="369414" y="1889788"/>
                </a:cubicBezTo>
                <a:lnTo>
                  <a:pt x="324520" y="1949789"/>
                </a:lnTo>
                <a:lnTo>
                  <a:pt x="279626" y="1889788"/>
                </a:lnTo>
                <a:cubicBezTo>
                  <a:pt x="103085" y="1628626"/>
                  <a:pt x="0" y="1313791"/>
                  <a:pt x="0" y="974894"/>
                </a:cubicBezTo>
                <a:cubicBezTo>
                  <a:pt x="0" y="635997"/>
                  <a:pt x="103085" y="321162"/>
                  <a:pt x="279626" y="6000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vert="vert270" wrap="square" anchor="ctr" anchorCtr="0"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BFCE729-7ACD-6E2E-7D68-0CDB852553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98549" y="3000798"/>
            <a:ext cx="1619250" cy="24929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18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Header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5BDCB24-49B6-8860-B0E0-BDFA29A6FB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8549" y="3458141"/>
            <a:ext cx="1619250" cy="13555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 sz="1100" baseline="0">
                <a:solidFill>
                  <a:schemeClr val="bg1"/>
                </a:solidFill>
                <a:latin typeface="+mn-lt"/>
              </a:defRPr>
            </a:lvl2pPr>
            <a:lvl3pPr>
              <a:defRPr sz="1100" baseline="0">
                <a:solidFill>
                  <a:schemeClr val="bg1"/>
                </a:solidFill>
                <a:latin typeface="+mn-lt"/>
              </a:defRPr>
            </a:lvl3pPr>
            <a:lvl4pPr>
              <a:defRPr sz="1100" baseline="0">
                <a:solidFill>
                  <a:schemeClr val="bg1"/>
                </a:solidFill>
                <a:latin typeface="+mn-lt"/>
              </a:defRPr>
            </a:lvl4pPr>
            <a:lvl5pPr>
              <a:defRPr sz="11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549D502-8C04-9428-1753-6F47672EE3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86375" y="3000798"/>
            <a:ext cx="1619250" cy="24929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18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Header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E4E45438-2F6F-D98D-C39B-5A0C71CD16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86375" y="3458141"/>
            <a:ext cx="1619250" cy="13555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 sz="1100" baseline="0">
                <a:solidFill>
                  <a:schemeClr val="bg1"/>
                </a:solidFill>
                <a:latin typeface="+mn-lt"/>
              </a:defRPr>
            </a:lvl2pPr>
            <a:lvl3pPr>
              <a:defRPr sz="1100" baseline="0">
                <a:solidFill>
                  <a:schemeClr val="bg1"/>
                </a:solidFill>
                <a:latin typeface="+mn-lt"/>
              </a:defRPr>
            </a:lvl3pPr>
            <a:lvl4pPr>
              <a:defRPr sz="1100" baseline="0">
                <a:solidFill>
                  <a:schemeClr val="bg1"/>
                </a:solidFill>
                <a:latin typeface="+mn-lt"/>
              </a:defRPr>
            </a:lvl4pPr>
            <a:lvl5pPr>
              <a:defRPr sz="11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98BB7C2D-F093-27F5-C7C0-27D3F9A268F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4201" y="3000798"/>
            <a:ext cx="1619250" cy="249299"/>
          </a:xfrm>
          <a:prstGeom prst="rect">
            <a:avLst/>
          </a:prstGeom>
        </p:spPr>
        <p:txBody>
          <a:bodyPr wrap="square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1800" kern="1200" cap="none" spc="0" baseline="0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Header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90F63353-C0AE-55AA-03A8-4DC848E8CD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4201" y="3458141"/>
            <a:ext cx="1619250" cy="13555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400" baseline="0">
                <a:solidFill>
                  <a:schemeClr val="bg1"/>
                </a:solidFill>
                <a:latin typeface="+mn-lt"/>
              </a:defRPr>
            </a:lvl1pPr>
            <a:lvl2pPr>
              <a:defRPr sz="1100" baseline="0">
                <a:solidFill>
                  <a:schemeClr val="bg1"/>
                </a:solidFill>
                <a:latin typeface="+mn-lt"/>
              </a:defRPr>
            </a:lvl2pPr>
            <a:lvl3pPr>
              <a:defRPr sz="1100" baseline="0">
                <a:solidFill>
                  <a:schemeClr val="bg1"/>
                </a:solidFill>
                <a:latin typeface="+mn-lt"/>
              </a:defRPr>
            </a:lvl3pPr>
            <a:lvl4pPr>
              <a:defRPr sz="1100" baseline="0">
                <a:solidFill>
                  <a:schemeClr val="bg1"/>
                </a:solidFill>
                <a:latin typeface="+mn-lt"/>
              </a:defRPr>
            </a:lvl4pPr>
            <a:lvl5pPr>
              <a:defRPr sz="1100" baseline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Place description here</a:t>
            </a:r>
          </a:p>
        </p:txBody>
      </p:sp>
      <p:sp>
        <p:nvSpPr>
          <p:cNvPr id="3" name="Slide Number Placeholder 167">
            <a:extLst>
              <a:ext uri="{FF2B5EF4-FFF2-40B4-BE49-F238E27FC236}">
                <a16:creationId xmlns:a16="http://schemas.microsoft.com/office/drawing/2014/main" id="{215575E7-8FFD-1D59-EC14-0968BF46C1EC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2F82AD-5D6F-BCEA-5519-9A3F33DC9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56D99-673B-ECF1-58E8-CDD185C5B00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8B272EAF-45C8-EA60-0D94-847B253FFE7E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E4B2C916-0FD5-7D4D-2D41-D755DCBC37F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CD5427-0B90-07F3-576A-14C1C51EC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r="76"/>
          <a:stretch/>
        </p:blipFill>
        <p:spPr>
          <a:xfrm>
            <a:off x="384846" y="5957518"/>
            <a:ext cx="1662118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262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1139A706-CFB5-7974-B50A-B78E174A01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image, then ‘Send to Back’</a:t>
            </a:r>
          </a:p>
          <a:p>
            <a:endParaRPr lang="en-IN"/>
          </a:p>
        </p:txBody>
      </p:sp>
      <p:sp>
        <p:nvSpPr>
          <p:cNvPr id="2" name="Slide Number Placeholder 167">
            <a:extLst>
              <a:ext uri="{FF2B5EF4-FFF2-40B4-BE49-F238E27FC236}">
                <a16:creationId xmlns:a16="http://schemas.microsoft.com/office/drawing/2014/main" id="{A376D3D5-013D-5408-E967-07089AA1D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3F689CEC-7B82-BDC6-F34D-BAA11418FED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31CD60C-9954-BCCD-4035-F502989FAE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2" hasCustomPrompt="1"/>
          </p:nvPr>
        </p:nvSpPr>
        <p:spPr>
          <a:xfrm>
            <a:off x="7578873" y="6311900"/>
            <a:ext cx="3840480" cy="182880"/>
          </a:xfrm>
        </p:spPr>
        <p:txBody>
          <a:bodyPr anchor="b"/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</a:defRPr>
            </a:lvl1pPr>
            <a:lvl2pPr marL="182562" indent="0">
              <a:buFontTx/>
              <a:buNone/>
              <a:defRPr/>
            </a:lvl2pPr>
            <a:lvl3pPr marL="411163" indent="0">
              <a:buFontTx/>
              <a:buNone/>
              <a:defRPr/>
            </a:lvl3pPr>
            <a:lvl4pPr marL="640080" indent="0">
              <a:buFontTx/>
              <a:buNone/>
              <a:defRPr/>
            </a:lvl4pPr>
            <a:lvl5pPr marL="868680" indent="0">
              <a:buFontTx/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Tx/>
              <a:buNone/>
              <a:tabLst/>
              <a:defRPr/>
            </a:pPr>
            <a:r>
              <a:rPr lang="en-US" sz="900">
                <a:solidFill>
                  <a:schemeClr val="bg1"/>
                </a:solidFill>
              </a:rPr>
              <a:t>                         Circana, Inc. and Circana Group, L.P. |  Proprietary and confidential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EC9C7C3-AA2C-1AF8-761A-65F6138ABA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110" y="2893733"/>
            <a:ext cx="5499393" cy="166286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8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 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D24ABFCC-E9A2-5E84-0AA1-2D7AF74D01A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0110" y="619032"/>
            <a:ext cx="5499690" cy="2150828"/>
          </a:xfrm>
        </p:spPr>
        <p:txBody>
          <a:bodyPr wrap="square" bIns="0" anchor="t" anchorCtr="0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9900" spc="-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708707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-Head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2633CBED-B5D2-1B49-24CD-B6BAE08427B2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tx1"/>
                </a:solidFill>
              </a:rPr>
              <a:pPr/>
              <a:t>‹N°›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9DF8EE-DB97-AC92-7F28-EEE779CFF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/>
          <a:p>
            <a:r>
              <a:rPr lang="en-US"/>
              <a:t>Place headline here</a:t>
            </a:r>
            <a:endParaRPr lang="en-IN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6CA7580-6E78-0A2D-27C5-9B1FCDEE60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743B51C2-4B33-B6BC-0D04-5159C038DC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Source line goes here, Roboto 9pt, black, delete if not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C2333-457B-0E6E-2EEF-3FC548E01A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421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ac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340589-1376-D04A-6392-23944178D4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651" cy="6855704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BB24C10-007A-9249-D777-9E6C40C5AF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110" y="2893733"/>
            <a:ext cx="5499393" cy="166286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800" b="0" cap="none" baseline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E7F337F-21F6-B327-03F2-87562250F8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0110" y="619032"/>
            <a:ext cx="5499690" cy="2150828"/>
          </a:xfrm>
        </p:spPr>
        <p:txBody>
          <a:bodyPr wrap="square" bIns="0" anchor="t" anchorCtr="0"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19900" spc="-3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</a:t>
            </a:r>
          </a:p>
        </p:txBody>
      </p:sp>
      <p:sp>
        <p:nvSpPr>
          <p:cNvPr id="4" name="Slide Number Placeholder 167">
            <a:extLst>
              <a:ext uri="{FF2B5EF4-FFF2-40B4-BE49-F238E27FC236}">
                <a16:creationId xmlns:a16="http://schemas.microsoft.com/office/drawing/2014/main" id="{8280FEFD-515F-D540-4A5E-0D46C05B9B35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 Placeholder 27">
            <a:extLst>
              <a:ext uri="{FF2B5EF4-FFF2-40B4-BE49-F238E27FC236}">
                <a16:creationId xmlns:a16="http://schemas.microsoft.com/office/drawing/2014/main" id="{96D6BFC7-EC21-0785-17EF-D72CC92B5BE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3B5A73B3-646D-08E6-94CE-C2D9C7A1E4A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62651641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370B6BD-FDBF-FC35-8E85-ECE9F32F1E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Add image, then ‘Send to Back’</a:t>
            </a:r>
          </a:p>
          <a:p>
            <a:endParaRPr lang="en-IN"/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3692CCA0-F181-3B5D-154B-071DDD99813B}"/>
              </a:ext>
            </a:extLst>
          </p:cNvPr>
          <p:cNvSpPr>
            <a:spLocks noGrp="1"/>
          </p:cNvSpPr>
          <p:nvPr>
            <p:ph type="chart" sz="quarter" idx="28"/>
          </p:nvPr>
        </p:nvSpPr>
        <p:spPr>
          <a:xfrm>
            <a:off x="520110" y="2854518"/>
            <a:ext cx="5191989" cy="28485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F64280-39CA-AA0D-F4C6-CCCEA8C034C1}"/>
              </a:ext>
            </a:extLst>
          </p:cNvPr>
          <p:cNvSpPr txBox="1">
            <a:spLocks/>
          </p:cNvSpPr>
          <p:nvPr userDrawn="1"/>
        </p:nvSpPr>
        <p:spPr>
          <a:xfrm>
            <a:off x="419100" y="469156"/>
            <a:ext cx="5312664" cy="44319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821DCE-2872-778E-A5C9-4DEA1FB868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10" y="586115"/>
            <a:ext cx="5499690" cy="85467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Place headline in</a:t>
            </a:r>
            <a:br>
              <a:rPr lang="en-US"/>
            </a:br>
            <a:r>
              <a:rPr lang="en-US"/>
              <a:t>two lines</a:t>
            </a:r>
            <a:endParaRPr lang="en-IN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0F985A5-86B0-8BE2-BA6D-CCB9D0397E5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20110" y="1825030"/>
            <a:ext cx="5192713" cy="779463"/>
          </a:xfrm>
        </p:spPr>
        <p:txBody>
          <a:bodyPr/>
          <a:lstStyle>
            <a:lvl1pPr marL="0" indent="0">
              <a:buFontTx/>
              <a:buNone/>
              <a:defRPr sz="2000"/>
            </a:lvl1pPr>
            <a:lvl2pPr marL="182562" indent="0">
              <a:buFontTx/>
              <a:buNone/>
              <a:defRPr sz="2000"/>
            </a:lvl2pPr>
            <a:lvl3pPr marL="411163" indent="0">
              <a:buFontTx/>
              <a:buNone/>
              <a:defRPr sz="1800"/>
            </a:lvl3pPr>
            <a:lvl4pPr marL="640080" indent="0">
              <a:buFontTx/>
              <a:buNone/>
              <a:defRPr sz="1600"/>
            </a:lvl4pPr>
            <a:lvl5pPr marL="868680" indent="0">
              <a:buFontTx/>
              <a:buNone/>
              <a:defRPr sz="1400"/>
            </a:lvl5pPr>
          </a:lstStyle>
          <a:p>
            <a:pPr lvl="0"/>
            <a:endParaRPr lang="en-US"/>
          </a:p>
        </p:txBody>
      </p:sp>
      <p:sp>
        <p:nvSpPr>
          <p:cNvPr id="22" name="Slide Number Placeholder 167">
            <a:extLst>
              <a:ext uri="{FF2B5EF4-FFF2-40B4-BE49-F238E27FC236}">
                <a16:creationId xmlns:a16="http://schemas.microsoft.com/office/drawing/2014/main" id="{B7760920-8E19-35F4-15C8-0316EB7CB9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4E0CE2D1-AC69-5957-0347-97BEBED605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  <p:sp>
        <p:nvSpPr>
          <p:cNvPr id="3" name="Text Placeholder 27">
            <a:extLst>
              <a:ext uri="{FF2B5EF4-FFF2-40B4-BE49-F238E27FC236}">
                <a16:creationId xmlns:a16="http://schemas.microsoft.com/office/drawing/2014/main" id="{63104EA4-1718-60CC-3743-52BB19EA98DC}"/>
              </a:ext>
            </a:extLst>
          </p:cNvPr>
          <p:cNvSpPr txBox="1"/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D0FC74-FBD1-15C0-F0BF-740960980B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34"/>
          <a:stretch/>
        </p:blipFill>
        <p:spPr>
          <a:xfrm>
            <a:off x="345998" y="5947146"/>
            <a:ext cx="167386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83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 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9C73BC-FE2A-E122-95AA-0EA7BB93E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8" t="1289" r="2967" b="2804"/>
          <a:stretch/>
        </p:blipFill>
        <p:spPr>
          <a:xfrm>
            <a:off x="0" y="0"/>
            <a:ext cx="1218436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A0B0A1-C199-AC6B-9184-23D907B205A9}"/>
              </a:ext>
            </a:extLst>
          </p:cNvPr>
          <p:cNvSpPr/>
          <p:nvPr userDrawn="1"/>
        </p:nvSpPr>
        <p:spPr>
          <a:xfrm flipV="1">
            <a:off x="0" y="0"/>
            <a:ext cx="12203906" cy="6858000"/>
          </a:xfrm>
          <a:prstGeom prst="rect">
            <a:avLst/>
          </a:prstGeom>
          <a:gradFill>
            <a:gsLst>
              <a:gs pos="0">
                <a:srgbClr val="000000">
                  <a:alpha val="80074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6BF1435-826D-A3AC-70C9-ABD77E460F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0937" y="1860758"/>
            <a:ext cx="7780694" cy="16526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Place text here (optional)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EAD66B-D555-A7E1-D6B2-EA1AD6C2F4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232" y="982413"/>
            <a:ext cx="10971376" cy="793937"/>
          </a:xfrm>
        </p:spPr>
        <p:txBody>
          <a:bodyPr wrap="square" anchor="t">
            <a:noAutofit/>
          </a:bodyPr>
          <a:lstStyle>
            <a:lvl1pPr algn="l"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Place Section Title here</a:t>
            </a:r>
          </a:p>
        </p:txBody>
      </p:sp>
    </p:spTree>
    <p:extLst>
      <p:ext uri="{BB962C8B-B14F-4D97-AF65-F5344CB8AC3E}">
        <p14:creationId xmlns:p14="http://schemas.microsoft.com/office/powerpoint/2010/main" val="4005813398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act 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9C73BC-FE2A-E122-95AA-0EA7BB93E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78" t="1289" r="2967" b="2804"/>
          <a:stretch/>
        </p:blipFill>
        <p:spPr>
          <a:xfrm>
            <a:off x="0" y="0"/>
            <a:ext cx="1218436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A0B0A1-C199-AC6B-9184-23D907B205A9}"/>
              </a:ext>
            </a:extLst>
          </p:cNvPr>
          <p:cNvSpPr/>
          <p:nvPr userDrawn="1"/>
        </p:nvSpPr>
        <p:spPr>
          <a:xfrm flipV="1">
            <a:off x="0" y="0"/>
            <a:ext cx="12203906" cy="6858000"/>
          </a:xfrm>
          <a:prstGeom prst="rect">
            <a:avLst/>
          </a:prstGeom>
          <a:gradFill flip="none" rotWithShape="1">
            <a:gsLst>
              <a:gs pos="30000">
                <a:srgbClr val="000000">
                  <a:alpha val="80000"/>
                </a:srgb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9C30A5E-F666-B946-8C49-48FD9B776B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1181362"/>
            <a:ext cx="11187113" cy="457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IN"/>
              <a:t>Place text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A767A8E-0385-B6C1-A26B-4A437B40C2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350" y="580801"/>
            <a:ext cx="11187113" cy="5486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Place headline here</a:t>
            </a:r>
            <a:endParaRPr lang="en-IN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9B751AF-27FB-3030-A0AA-8A77BF5AEC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99" y="5957518"/>
            <a:ext cx="1676400" cy="685800"/>
          </a:xfrm>
          <a:prstGeom prst="rect">
            <a:avLst/>
          </a:prstGeom>
        </p:spPr>
      </p:pic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81E6C2EE-6178-EFB7-D1CC-8AAA818F65C0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>
                <a:solidFill>
                  <a:schemeClr val="bg1"/>
                </a:solidFill>
              </a:rPr>
              <a:t>Circana, Inc. and The Circana Group, L.P. |  Proprietary and confidential</a:t>
            </a:r>
          </a:p>
        </p:txBody>
      </p:sp>
      <p:sp>
        <p:nvSpPr>
          <p:cNvPr id="14" name="Slide Number Placeholder 167">
            <a:extLst>
              <a:ext uri="{FF2B5EF4-FFF2-40B4-BE49-F238E27FC236}">
                <a16:creationId xmlns:a16="http://schemas.microsoft.com/office/drawing/2014/main" id="{2033AC16-98A1-C363-E6D4-48A351C303CE}"/>
              </a:ext>
            </a:extLst>
          </p:cNvPr>
          <p:cNvSpPr txBox="1">
            <a:spLocks/>
          </p:cNvSpPr>
          <p:nvPr userDrawn="1"/>
        </p:nvSpPr>
        <p:spPr>
          <a:xfrm>
            <a:off x="11536219" y="6311218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CA9D80-AB25-435A-8FE8-312BAE251715}" type="slidenum">
              <a:rPr lang="en-US" smtClean="0">
                <a:solidFill>
                  <a:schemeClr val="bg1"/>
                </a:solidFill>
              </a:rPr>
              <a:pPr/>
              <a:t>‹N°›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75E251C3-B634-74A0-9B95-22D9E70C059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528021" y="6065329"/>
            <a:ext cx="4891332" cy="164592"/>
          </a:xfrm>
        </p:spPr>
        <p:txBody>
          <a:bodyPr anchor="b" anchorCtr="0"/>
          <a:lstStyle>
            <a:lvl1pPr marL="0" indent="0" algn="r">
              <a:buNone/>
              <a:defRPr sz="9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Source line goes here, Roboto 9pt, white, delete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825413060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D32C331-7892-3C5D-E5C6-26724BC00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9"/>
          <a:stretch/>
        </p:blipFill>
        <p:spPr>
          <a:xfrm>
            <a:off x="1463842" y="823411"/>
            <a:ext cx="9264316" cy="521117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9CE9991F-A66C-ACA6-0AA3-7FDC54EA778E}"/>
              </a:ext>
            </a:extLst>
          </p:cNvPr>
          <p:cNvSpPr/>
          <p:nvPr userDrawn="1"/>
        </p:nvSpPr>
        <p:spPr>
          <a:xfrm>
            <a:off x="0" y="0"/>
            <a:ext cx="3351750" cy="6858000"/>
          </a:xfrm>
          <a:custGeom>
            <a:avLst/>
            <a:gdLst>
              <a:gd name="connsiteX0" fmla="*/ 0 w 3351750"/>
              <a:gd name="connsiteY0" fmla="*/ 0 h 6858000"/>
              <a:gd name="connsiteX1" fmla="*/ 3351750 w 3351750"/>
              <a:gd name="connsiteY1" fmla="*/ 0 h 6858000"/>
              <a:gd name="connsiteX2" fmla="*/ 3222288 w 3351750"/>
              <a:gd name="connsiteY2" fmla="*/ 101738 h 6858000"/>
              <a:gd name="connsiteX3" fmla="*/ 1578244 w 3351750"/>
              <a:gd name="connsiteY3" fmla="*/ 3587858 h 6858000"/>
              <a:gd name="connsiteX4" fmla="*/ 2901464 w 3351750"/>
              <a:gd name="connsiteY4" fmla="*/ 6782394 h 6858000"/>
              <a:gd name="connsiteX5" fmla="*/ 2980765 w 3351750"/>
              <a:gd name="connsiteY5" fmla="*/ 6858000 h 6858000"/>
              <a:gd name="connsiteX6" fmla="*/ 0 w 3351750"/>
              <a:gd name="connsiteY6" fmla="*/ 6858000 h 6858000"/>
              <a:gd name="connsiteX7" fmla="*/ 0 w 335175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1750" h="6858000">
                <a:moveTo>
                  <a:pt x="0" y="0"/>
                </a:moveTo>
                <a:lnTo>
                  <a:pt x="3351750" y="0"/>
                </a:lnTo>
                <a:lnTo>
                  <a:pt x="3222288" y="101738"/>
                </a:lnTo>
                <a:cubicBezTo>
                  <a:pt x="2218229" y="930361"/>
                  <a:pt x="1578244" y="2184371"/>
                  <a:pt x="1578244" y="3587858"/>
                </a:cubicBezTo>
                <a:cubicBezTo>
                  <a:pt x="1578244" y="4835402"/>
                  <a:pt x="2083911" y="5964841"/>
                  <a:pt x="2901464" y="6782394"/>
                </a:cubicBezTo>
                <a:lnTo>
                  <a:pt x="298076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03A2DBF-4722-CCF6-F5D1-CC08BA69FCA7}"/>
              </a:ext>
            </a:extLst>
          </p:cNvPr>
          <p:cNvSpPr/>
          <p:nvPr userDrawn="1"/>
        </p:nvSpPr>
        <p:spPr>
          <a:xfrm>
            <a:off x="8840250" y="0"/>
            <a:ext cx="3351750" cy="6858000"/>
          </a:xfrm>
          <a:custGeom>
            <a:avLst/>
            <a:gdLst>
              <a:gd name="connsiteX0" fmla="*/ 0 w 3351750"/>
              <a:gd name="connsiteY0" fmla="*/ 0 h 6858000"/>
              <a:gd name="connsiteX1" fmla="*/ 3351750 w 3351750"/>
              <a:gd name="connsiteY1" fmla="*/ 0 h 6858000"/>
              <a:gd name="connsiteX2" fmla="*/ 3351750 w 3351750"/>
              <a:gd name="connsiteY2" fmla="*/ 6858000 h 6858000"/>
              <a:gd name="connsiteX3" fmla="*/ 370985 w 3351750"/>
              <a:gd name="connsiteY3" fmla="*/ 6858000 h 6858000"/>
              <a:gd name="connsiteX4" fmla="*/ 450286 w 3351750"/>
              <a:gd name="connsiteY4" fmla="*/ 6782394 h 6858000"/>
              <a:gd name="connsiteX5" fmla="*/ 1773506 w 3351750"/>
              <a:gd name="connsiteY5" fmla="*/ 3587858 h 6858000"/>
              <a:gd name="connsiteX6" fmla="*/ 129462 w 3351750"/>
              <a:gd name="connsiteY6" fmla="*/ 101738 h 6858000"/>
              <a:gd name="connsiteX7" fmla="*/ 0 w 3351750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51750" h="6858000">
                <a:moveTo>
                  <a:pt x="0" y="0"/>
                </a:moveTo>
                <a:lnTo>
                  <a:pt x="3351750" y="0"/>
                </a:lnTo>
                <a:lnTo>
                  <a:pt x="3351750" y="6858000"/>
                </a:lnTo>
                <a:lnTo>
                  <a:pt x="370985" y="6858000"/>
                </a:lnTo>
                <a:lnTo>
                  <a:pt x="450286" y="6782394"/>
                </a:lnTo>
                <a:cubicBezTo>
                  <a:pt x="1267839" y="5964841"/>
                  <a:pt x="1773506" y="4835402"/>
                  <a:pt x="1773506" y="3587858"/>
                </a:cubicBezTo>
                <a:cubicBezTo>
                  <a:pt x="1773506" y="2184371"/>
                  <a:pt x="1133521" y="930361"/>
                  <a:pt x="129462" y="10173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914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8D664AD-D255-529B-526F-CBECCDBC15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301" y="1292391"/>
            <a:ext cx="11338559" cy="33020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buNone/>
              <a:defRPr sz="2000" b="0" i="1">
                <a:solidFill>
                  <a:srgbClr val="616365"/>
                </a:solidFill>
              </a:defRPr>
            </a:lvl1pPr>
            <a:lvl2pPr marL="350802" indent="0">
              <a:buNone/>
              <a:defRPr/>
            </a:lvl2pPr>
            <a:lvl3pPr marL="674622" indent="0">
              <a:buNone/>
              <a:defRPr/>
            </a:lvl3pPr>
            <a:lvl4pPr marL="1371464" indent="0">
              <a:buNone/>
              <a:defRPr/>
            </a:lvl4pPr>
            <a:lvl5pPr marL="1828618" indent="0">
              <a:buNone/>
              <a:defRPr/>
            </a:lvl5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B40353FA-F524-47C6-950A-7358263FF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26725" y="457917"/>
            <a:ext cx="11338559" cy="6318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533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82.xml"/><Relationship Id="rId42" Type="http://schemas.openxmlformats.org/officeDocument/2006/relationships/slideLayout" Target="../slideLayouts/slideLayout90.xml"/><Relationship Id="rId47" Type="http://schemas.openxmlformats.org/officeDocument/2006/relationships/slideLayout" Target="../slideLayouts/slideLayout95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7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32" Type="http://schemas.openxmlformats.org/officeDocument/2006/relationships/slideLayout" Target="../slideLayouts/slideLayout80.xml"/><Relationship Id="rId37" Type="http://schemas.openxmlformats.org/officeDocument/2006/relationships/slideLayout" Target="../slideLayouts/slideLayout85.xml"/><Relationship Id="rId40" Type="http://schemas.openxmlformats.org/officeDocument/2006/relationships/slideLayout" Target="../slideLayouts/slideLayout88.xml"/><Relationship Id="rId45" Type="http://schemas.openxmlformats.org/officeDocument/2006/relationships/slideLayout" Target="../slideLayouts/slideLayout93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slideLayout" Target="../slideLayouts/slideLayout76.xml"/><Relationship Id="rId36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79.xml"/><Relationship Id="rId44" Type="http://schemas.openxmlformats.org/officeDocument/2006/relationships/slideLayout" Target="../slideLayouts/slideLayout9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78.xml"/><Relationship Id="rId35" Type="http://schemas.openxmlformats.org/officeDocument/2006/relationships/slideLayout" Target="../slideLayouts/slideLayout83.xml"/><Relationship Id="rId43" Type="http://schemas.openxmlformats.org/officeDocument/2006/relationships/slideLayout" Target="../slideLayouts/slideLayout91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33" Type="http://schemas.openxmlformats.org/officeDocument/2006/relationships/slideLayout" Target="../slideLayouts/slideLayout81.xml"/><Relationship Id="rId38" Type="http://schemas.openxmlformats.org/officeDocument/2006/relationships/slideLayout" Target="../slideLayouts/slideLayout86.xml"/><Relationship Id="rId4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68.xml"/><Relationship Id="rId4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300744-CF80-9297-53D5-93BAD83B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83456"/>
            <a:ext cx="11187113" cy="5486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7DF0-FC62-3C1D-026C-0E0412D9D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1951038"/>
            <a:ext cx="11187113" cy="36115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8" name="Slide Number Placeholder 167">
            <a:extLst>
              <a:ext uri="{FF2B5EF4-FFF2-40B4-BE49-F238E27FC236}">
                <a16:creationId xmlns:a16="http://schemas.microsoft.com/office/drawing/2014/main" id="{7C40C17F-41C7-5FBF-EE0B-9F073EC43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159" y="6300204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D4953C7F-98C6-59A0-7F14-868747C8AF9B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0204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/>
              <a:t>Circana, Inc. and Circana Group, L.P. |  Proprietary and confidential</a:t>
            </a:r>
          </a:p>
        </p:txBody>
      </p:sp>
      <p:sp>
        <p:nvSpPr>
          <p:cNvPr id="303" name="hl">
            <a:extLst>
              <a:ext uri="{FF2B5EF4-FFF2-40B4-BE49-F238E27FC236}">
                <a16:creationId xmlns:a16="http://schemas.microsoft.com/office/drawing/2014/main" id="{B7404EFC-1D2E-332A-D419-1647AA391C92}"/>
              </a:ext>
            </a:extLst>
          </p:cNvPr>
          <p:cNvSpPr txBox="1"/>
          <p:nvPr userDrawn="1"/>
        </p:nvSpPr>
        <p:spPr>
          <a:xfrm>
            <a:off x="0" y="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4" name="fl">
            <a:extLst>
              <a:ext uri="{FF2B5EF4-FFF2-40B4-BE49-F238E27FC236}">
                <a16:creationId xmlns:a16="http://schemas.microsoft.com/office/drawing/2014/main" id="{AA778CD1-1496-E4AE-F80C-E55A02605710}"/>
              </a:ext>
            </a:extLst>
          </p:cNvPr>
          <p:cNvSpPr txBox="1"/>
          <p:nvPr userDrawn="1"/>
        </p:nvSpPr>
        <p:spPr>
          <a:xfrm>
            <a:off x="0" y="6520180"/>
            <a:ext cx="12192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8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00" r:id="rId2"/>
    <p:sldLayoutId id="2147483708" r:id="rId3"/>
    <p:sldLayoutId id="2147483734" r:id="rId4"/>
    <p:sldLayoutId id="2147483706" r:id="rId5"/>
    <p:sldLayoutId id="2147483722" r:id="rId6"/>
    <p:sldLayoutId id="2147483665" r:id="rId7"/>
    <p:sldLayoutId id="2147483650" r:id="rId8"/>
    <p:sldLayoutId id="2147483683" r:id="rId9"/>
    <p:sldLayoutId id="2147483714" r:id="rId10"/>
    <p:sldLayoutId id="2147483715" r:id="rId11"/>
    <p:sldLayoutId id="2147483699" r:id="rId12"/>
    <p:sldLayoutId id="2147483654" r:id="rId13"/>
    <p:sldLayoutId id="2147483677" r:id="rId14"/>
    <p:sldLayoutId id="2147483657" r:id="rId15"/>
    <p:sldLayoutId id="2147483661" r:id="rId16"/>
    <p:sldLayoutId id="2147483658" r:id="rId17"/>
    <p:sldLayoutId id="2147483668" r:id="rId18"/>
    <p:sldLayoutId id="2147483676" r:id="rId19"/>
    <p:sldLayoutId id="2147483720" r:id="rId20"/>
    <p:sldLayoutId id="2147483698" r:id="rId21"/>
    <p:sldLayoutId id="2147483711" r:id="rId22"/>
    <p:sldLayoutId id="2147483718" r:id="rId23"/>
    <p:sldLayoutId id="2147483723" r:id="rId24"/>
    <p:sldLayoutId id="2147483725" r:id="rId25"/>
    <p:sldLayoutId id="2147483727" r:id="rId26"/>
    <p:sldLayoutId id="2147483729" r:id="rId27"/>
    <p:sldLayoutId id="2147483731" r:id="rId28"/>
    <p:sldLayoutId id="2147483716" r:id="rId29"/>
    <p:sldLayoutId id="2147483721" r:id="rId30"/>
    <p:sldLayoutId id="2147483697" r:id="rId31"/>
    <p:sldLayoutId id="2147483684" r:id="rId32"/>
    <p:sldLayoutId id="2147483719" r:id="rId33"/>
    <p:sldLayoutId id="2147483717" r:id="rId34"/>
    <p:sldLayoutId id="2147483724" r:id="rId35"/>
    <p:sldLayoutId id="2147483726" r:id="rId36"/>
    <p:sldLayoutId id="2147483728" r:id="rId37"/>
    <p:sldLayoutId id="2147483730" r:id="rId38"/>
    <p:sldLayoutId id="2147483732" r:id="rId39"/>
    <p:sldLayoutId id="2147483660" r:id="rId40"/>
    <p:sldLayoutId id="2147483664" r:id="rId41"/>
    <p:sldLayoutId id="2147483692" r:id="rId42"/>
    <p:sldLayoutId id="2147483670" r:id="rId43"/>
    <p:sldLayoutId id="2147483713" r:id="rId44"/>
    <p:sldLayoutId id="2147483783" r:id="rId45"/>
    <p:sldLayoutId id="2147483784" r:id="rId46"/>
    <p:sldLayoutId id="2147483785" r:id="rId47"/>
    <p:sldLayoutId id="2147483786" r:id="rId4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spc="0" baseline="0">
          <a:solidFill>
            <a:schemeClr val="tx1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5"/>
        </a:buClr>
        <a:buSzPct val="80000"/>
        <a:buFont typeface="Webdings" panose="05030102010509060703" pitchFamily="18" charset="2"/>
        <a:buChar char="="/>
        <a:defRPr sz="2400" kern="1200">
          <a:solidFill>
            <a:schemeClr val="tx1"/>
          </a:solidFill>
          <a:latin typeface="+mn-lt"/>
          <a:ea typeface="Roboto Condensed" panose="02000000000000000000" pitchFamily="2" charset="0"/>
          <a:cs typeface="Roboto Condensed" panose="02000000000000000000" pitchFamily="2" charset="0"/>
        </a:defRPr>
      </a:lvl1pPr>
      <a:lvl2pPr marL="514350" indent="-331788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5"/>
        </a:buClr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+mn-lt"/>
          <a:ea typeface="Roboto Condensed" panose="02000000000000000000" pitchFamily="2" charset="0"/>
          <a:cs typeface="Roboto Condensed" panose="02000000000000000000" pitchFamily="2" charset="0"/>
        </a:defRPr>
      </a:lvl2pPr>
      <a:lvl3pPr marL="741363" indent="-3302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5"/>
        </a:buClr>
        <a:buFont typeface="Roboto Condensed" panose="02000000000000000000" pitchFamily="2" charset="0"/>
        <a:buChar char="―"/>
        <a:defRPr sz="2000" kern="1200">
          <a:solidFill>
            <a:schemeClr val="tx1"/>
          </a:solidFill>
          <a:latin typeface="+mn-lt"/>
          <a:ea typeface="Roboto Condensed" panose="02000000000000000000" pitchFamily="2" charset="0"/>
          <a:cs typeface="Roboto Condensed" panose="02000000000000000000" pitchFamily="2" charset="0"/>
        </a:defRPr>
      </a:lvl3pPr>
      <a:lvl4pPr marL="86868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Roboto Condensed" panose="02000000000000000000" pitchFamily="2" charset="0"/>
          <a:cs typeface="Roboto Condensed" panose="02000000000000000000" pitchFamily="2" charset="0"/>
        </a:defRPr>
      </a:lvl4pPr>
      <a:lvl5pPr marL="1154430" indent="-28575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5"/>
        </a:buClr>
        <a:buSzPct val="80000"/>
        <a:buFont typeface="Roboto Condensed" panose="02000000000000000000" pitchFamily="2" charset="0"/>
        <a:buChar char="—"/>
        <a:defRPr sz="1600" kern="1200">
          <a:solidFill>
            <a:schemeClr val="tx1"/>
          </a:solidFill>
          <a:latin typeface="+mn-lt"/>
          <a:ea typeface="Roboto Condensed" panose="02000000000000000000" pitchFamily="2" charset="0"/>
          <a:cs typeface="Roboto Condensed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 userDrawn="1">
          <p15:clr>
            <a:srgbClr val="A4A3A4"/>
          </p15:clr>
        </p15:guide>
        <p15:guide id="2" pos="324" userDrawn="1">
          <p15:clr>
            <a:srgbClr val="A4A3A4"/>
          </p15:clr>
        </p15:guide>
        <p15:guide id="3" pos="7371" userDrawn="1">
          <p15:clr>
            <a:srgbClr val="A4A3A4"/>
          </p15:clr>
        </p15:guide>
        <p15:guide id="5" orient="horz" pos="1229" userDrawn="1">
          <p15:clr>
            <a:srgbClr val="A4A3A4"/>
          </p15:clr>
        </p15:guide>
        <p15:guide id="6" orient="horz" pos="3960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3888" userDrawn="1">
          <p15:clr>
            <a:srgbClr val="A4A3A4"/>
          </p15:clr>
        </p15:guide>
        <p15:guide id="9" pos="3792" userDrawn="1">
          <p15:clr>
            <a:srgbClr val="A4A3A4"/>
          </p15:clr>
        </p15:guide>
        <p15:guide id="10" orient="horz" pos="408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300744-CF80-9297-53D5-93BAD83B0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83456"/>
            <a:ext cx="11187113" cy="54864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7DF0-FC62-3C1D-026C-0E0412D9D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1951038"/>
            <a:ext cx="11187113" cy="36115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8" name="Slide Number Placeholder 167">
            <a:extLst>
              <a:ext uri="{FF2B5EF4-FFF2-40B4-BE49-F238E27FC236}">
                <a16:creationId xmlns:a16="http://schemas.microsoft.com/office/drawing/2014/main" id="{7C40C17F-41C7-5FBF-EE0B-9F073EC43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5159" y="6300204"/>
            <a:ext cx="146304" cy="16459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4" name="Text Placeholder 27">
            <a:extLst>
              <a:ext uri="{FF2B5EF4-FFF2-40B4-BE49-F238E27FC236}">
                <a16:creationId xmlns:a16="http://schemas.microsoft.com/office/drawing/2014/main" id="{D4953C7F-98C6-59A0-7F14-868747C8AF9B}"/>
              </a:ext>
            </a:extLst>
          </p:cNvPr>
          <p:cNvSpPr txBox="1">
            <a:spLocks/>
          </p:cNvSpPr>
          <p:nvPr userDrawn="1"/>
        </p:nvSpPr>
        <p:spPr>
          <a:xfrm>
            <a:off x="7578369" y="6300204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/>
              <a:t>Circana, Inc. and Circana Group, L.P. |  Proprietary and confidential</a:t>
            </a:r>
          </a:p>
        </p:txBody>
      </p:sp>
      <p:sp>
        <p:nvSpPr>
          <p:cNvPr id="5" name="fl" descr="Document classification: NPD Internal Only">
            <a:extLst>
              <a:ext uri="{FF2B5EF4-FFF2-40B4-BE49-F238E27FC236}">
                <a16:creationId xmlns:a16="http://schemas.microsoft.com/office/drawing/2014/main" id="{B4941789-5CBB-C7D0-FC75-1779A590F3A5}"/>
              </a:ext>
            </a:extLst>
          </p:cNvPr>
          <p:cNvSpPr txBox="1"/>
          <p:nvPr userDrawn="1"/>
        </p:nvSpPr>
        <p:spPr>
          <a:xfrm>
            <a:off x="0" y="6560820"/>
            <a:ext cx="12192000" cy="20005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l"/>
            <a:r>
              <a:rPr lang="en-US" sz="700" b="0" i="0" u="none" baseline="0">
                <a:solidFill>
                  <a:srgbClr val="6C6C6C"/>
                </a:solidFill>
                <a:latin typeface="calibri" panose="020F0502020204030204" pitchFamily="34" charset="0"/>
              </a:rPr>
              <a:t>Document classification: NPD Internal Only</a:t>
            </a:r>
          </a:p>
        </p:txBody>
      </p:sp>
    </p:spTree>
    <p:extLst>
      <p:ext uri="{BB962C8B-B14F-4D97-AF65-F5344CB8AC3E}">
        <p14:creationId xmlns:p14="http://schemas.microsoft.com/office/powerpoint/2010/main" val="194482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777" r:id="rId42"/>
    <p:sldLayoutId id="2147483778" r:id="rId43"/>
    <p:sldLayoutId id="2147483779" r:id="rId44"/>
    <p:sldLayoutId id="2147483780" r:id="rId45"/>
    <p:sldLayoutId id="2147483781" r:id="rId46"/>
    <p:sldLayoutId id="2147483782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spc="0" baseline="0">
          <a:solidFill>
            <a:schemeClr val="tx1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5"/>
        </a:buClr>
        <a:buSzPct val="80000"/>
        <a:buFont typeface="Webdings" panose="05030102010509060703" pitchFamily="18" charset="2"/>
        <a:buChar char="="/>
        <a:defRPr sz="2400" kern="1200">
          <a:solidFill>
            <a:schemeClr val="tx1"/>
          </a:solidFill>
          <a:latin typeface="+mn-lt"/>
          <a:ea typeface="Roboto Condensed" panose="02000000000000000000" pitchFamily="2" charset="0"/>
          <a:cs typeface="Roboto Condensed" panose="02000000000000000000" pitchFamily="2" charset="0"/>
        </a:defRPr>
      </a:lvl1pPr>
      <a:lvl2pPr marL="514350" indent="-331788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5"/>
        </a:buClr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+mn-lt"/>
          <a:ea typeface="Roboto Condensed" panose="02000000000000000000" pitchFamily="2" charset="0"/>
          <a:cs typeface="Roboto Condensed" panose="02000000000000000000" pitchFamily="2" charset="0"/>
        </a:defRPr>
      </a:lvl2pPr>
      <a:lvl3pPr marL="741363" indent="-3302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5"/>
        </a:buClr>
        <a:buFont typeface="Roboto Condensed" panose="02000000000000000000" pitchFamily="2" charset="0"/>
        <a:buChar char="―"/>
        <a:defRPr sz="2000" kern="1200">
          <a:solidFill>
            <a:schemeClr val="tx1"/>
          </a:solidFill>
          <a:latin typeface="+mn-lt"/>
          <a:ea typeface="Roboto Condensed" panose="02000000000000000000" pitchFamily="2" charset="0"/>
          <a:cs typeface="Roboto Condensed" panose="02000000000000000000" pitchFamily="2" charset="0"/>
        </a:defRPr>
      </a:lvl3pPr>
      <a:lvl4pPr marL="86868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Roboto Condensed" panose="02000000000000000000" pitchFamily="2" charset="0"/>
          <a:cs typeface="Roboto Condensed" panose="02000000000000000000" pitchFamily="2" charset="0"/>
        </a:defRPr>
      </a:lvl4pPr>
      <a:lvl5pPr marL="1154430" indent="-285750" algn="l" defTabSz="914400" rtl="0" eaLnBrk="1" latinLnBrk="0" hangingPunct="1">
        <a:lnSpc>
          <a:spcPct val="90000"/>
        </a:lnSpc>
        <a:spcBef>
          <a:spcPts val="0"/>
        </a:spcBef>
        <a:spcAft>
          <a:spcPts val="1400"/>
        </a:spcAft>
        <a:buClr>
          <a:schemeClr val="accent5"/>
        </a:buClr>
        <a:buSzPct val="80000"/>
        <a:buFont typeface="Roboto Condensed" panose="02000000000000000000" pitchFamily="2" charset="0"/>
        <a:buChar char="—"/>
        <a:defRPr sz="1600" kern="1200">
          <a:solidFill>
            <a:schemeClr val="tx1"/>
          </a:solidFill>
          <a:latin typeface="+mn-lt"/>
          <a:ea typeface="Roboto Condensed" panose="02000000000000000000" pitchFamily="2" charset="0"/>
          <a:cs typeface="Roboto Condensed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0">
          <p15:clr>
            <a:srgbClr val="A4A3A4"/>
          </p15:clr>
        </p15:guide>
        <p15:guide id="2" pos="324">
          <p15:clr>
            <a:srgbClr val="A4A3A4"/>
          </p15:clr>
        </p15:guide>
        <p15:guide id="3" pos="7371">
          <p15:clr>
            <a:srgbClr val="A4A3A4"/>
          </p15:clr>
        </p15:guide>
        <p15:guide id="5" orient="horz" pos="1229">
          <p15:clr>
            <a:srgbClr val="A4A3A4"/>
          </p15:clr>
        </p15:guide>
        <p15:guide id="6" orient="horz" pos="3960">
          <p15:clr>
            <a:srgbClr val="A4A3A4"/>
          </p15:clr>
        </p15:guide>
        <p15:guide id="7" pos="3840">
          <p15:clr>
            <a:srgbClr val="A4A3A4"/>
          </p15:clr>
        </p15:guide>
        <p15:guide id="8" pos="3888">
          <p15:clr>
            <a:srgbClr val="A4A3A4"/>
          </p15:clr>
        </p15:guide>
        <p15:guide id="9" pos="3792">
          <p15:clr>
            <a:srgbClr val="A4A3A4"/>
          </p15:clr>
        </p15:guide>
        <p15:guide id="10" orient="horz" pos="408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AEBEEF19-7B2F-D46C-9975-25881F83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640" y="1910339"/>
            <a:ext cx="5948359" cy="2537180"/>
          </a:xfrm>
        </p:spPr>
        <p:txBody>
          <a:bodyPr/>
          <a:lstStyle/>
          <a:p>
            <a:r>
              <a:rPr lang="en-US" dirty="0">
                <a:latin typeface="Poppins"/>
                <a:cs typeface="Poppins"/>
              </a:rPr>
              <a:t>Belgium Toy review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A09877-09E4-4BCF-6BF6-FFDFC727C8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>
                <a:ea typeface="Roboto Condensed"/>
                <a:cs typeface="Roboto Condensed"/>
              </a:rPr>
              <a:t>October 3</a:t>
            </a:r>
            <a:r>
              <a:rPr lang="en-IN" baseline="30000" dirty="0">
                <a:ea typeface="Roboto Condensed"/>
                <a:cs typeface="Roboto Condensed"/>
              </a:rPr>
              <a:t>rd</a:t>
            </a:r>
            <a:r>
              <a:rPr lang="en-IN" dirty="0">
                <a:ea typeface="Roboto Condensed"/>
                <a:cs typeface="Roboto Condensed"/>
              </a:rPr>
              <a:t>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5A55D-B27F-0EE3-B5A8-0442DDB830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YTD August 2023</a:t>
            </a:r>
          </a:p>
        </p:txBody>
      </p:sp>
      <p:pic>
        <p:nvPicPr>
          <p:cNvPr id="2" name="Espace réservé pour une image  6" descr="Une image contenant jouet, nounours, ours en peluche, rembourré&#10;&#10;Description générée automatiquement">
            <a:extLst>
              <a:ext uri="{FF2B5EF4-FFF2-40B4-BE49-F238E27FC236}">
                <a16:creationId xmlns:a16="http://schemas.microsoft.com/office/drawing/2014/main" id="{3C27CA71-027B-E689-CD13-4615410851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02"/>
          <a:stretch/>
        </p:blipFill>
        <p:spPr>
          <a:xfrm>
            <a:off x="5733711" y="0"/>
            <a:ext cx="6851989" cy="6858000"/>
          </a:xfrm>
          <a:custGeom>
            <a:avLst/>
            <a:gdLst>
              <a:gd name="connsiteX0" fmla="*/ 1452137 w 6851989"/>
              <a:gd name="connsiteY0" fmla="*/ 0 h 6858000"/>
              <a:gd name="connsiteX1" fmla="*/ 6851989 w 6851989"/>
              <a:gd name="connsiteY1" fmla="*/ 0 h 6858000"/>
              <a:gd name="connsiteX2" fmla="*/ 6851989 w 6851989"/>
              <a:gd name="connsiteY2" fmla="*/ 6858000 h 6858000"/>
              <a:gd name="connsiteX3" fmla="*/ 1452140 w 6851989"/>
              <a:gd name="connsiteY3" fmla="*/ 6858000 h 6858000"/>
              <a:gd name="connsiteX4" fmla="*/ 1399585 w 6851989"/>
              <a:gd name="connsiteY4" fmla="*/ 6807893 h 6858000"/>
              <a:gd name="connsiteX5" fmla="*/ 0 w 6851989"/>
              <a:gd name="connsiteY5" fmla="*/ 3428999 h 6858000"/>
              <a:gd name="connsiteX6" fmla="*/ 1399585 w 6851989"/>
              <a:gd name="connsiteY6" fmla="*/ 501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51989" h="6858000">
                <a:moveTo>
                  <a:pt x="1452137" y="0"/>
                </a:moveTo>
                <a:lnTo>
                  <a:pt x="6851989" y="0"/>
                </a:lnTo>
                <a:lnTo>
                  <a:pt x="6851989" y="6858000"/>
                </a:lnTo>
                <a:lnTo>
                  <a:pt x="1452140" y="6858000"/>
                </a:lnTo>
                <a:lnTo>
                  <a:pt x="1399585" y="6807893"/>
                </a:lnTo>
                <a:cubicBezTo>
                  <a:pt x="534849" y="5943159"/>
                  <a:pt x="0" y="4748539"/>
                  <a:pt x="0" y="3428999"/>
                </a:cubicBezTo>
                <a:cubicBezTo>
                  <a:pt x="0" y="2109459"/>
                  <a:pt x="534849" y="914839"/>
                  <a:pt x="1399585" y="501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7570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Espace réservé du texte 74">
            <a:extLst>
              <a:ext uri="{FF2B5EF4-FFF2-40B4-BE49-F238E27FC236}">
                <a16:creationId xmlns:a16="http://schemas.microsoft.com/office/drawing/2014/main" id="{8E209DCA-25B6-68BA-75CF-E9919E2DE2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1499698"/>
            <a:ext cx="11187113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9" name="Titre 58">
            <a:extLst>
              <a:ext uri="{FF2B5EF4-FFF2-40B4-BE49-F238E27FC236}">
                <a16:creationId xmlns:a16="http://schemas.microsoft.com/office/drawing/2014/main" id="{6A304257-149E-0EA0-F66A-96F135DA0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Top 10 Gaining Properties contributing to 81% of market gains </a:t>
            </a:r>
          </a:p>
        </p:txBody>
      </p:sp>
      <p:sp>
        <p:nvSpPr>
          <p:cNvPr id="92" name="Espace réservé du texte 91">
            <a:extLst>
              <a:ext uri="{FF2B5EF4-FFF2-40B4-BE49-F238E27FC236}">
                <a16:creationId xmlns:a16="http://schemas.microsoft.com/office/drawing/2014/main" id="{F476ED96-E0B6-942A-DA4A-5300ED5AB08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fr-FR"/>
              <a:t>Source:  </a:t>
            </a:r>
            <a:r>
              <a:rPr lang="fr-FR" err="1"/>
              <a:t>Retail</a:t>
            </a:r>
            <a:r>
              <a:rPr lang="fr-FR"/>
              <a:t> </a:t>
            </a:r>
            <a:r>
              <a:rPr lang="fr-FR" err="1"/>
              <a:t>Tracking</a:t>
            </a:r>
            <a:r>
              <a:rPr lang="fr-FR"/>
              <a:t> Service | </a:t>
            </a:r>
            <a:r>
              <a:rPr lang="fr-FR" err="1"/>
              <a:t>Belgium</a:t>
            </a:r>
            <a:r>
              <a:rPr lang="fr-FR"/>
              <a:t> | YTD August 2023</a:t>
            </a:r>
          </a:p>
        </p:txBody>
      </p:sp>
      <p:sp>
        <p:nvSpPr>
          <p:cNvPr id="20" name="Rectangle à coins arrondis 14">
            <a:extLst>
              <a:ext uri="{FF2B5EF4-FFF2-40B4-BE49-F238E27FC236}">
                <a16:creationId xmlns:a16="http://schemas.microsoft.com/office/drawing/2014/main" id="{F25D0E44-1B6E-11C5-99DA-8C7A105C3C4C}"/>
              </a:ext>
            </a:extLst>
          </p:cNvPr>
          <p:cNvSpPr/>
          <p:nvPr/>
        </p:nvSpPr>
        <p:spPr>
          <a:xfrm>
            <a:off x="3102725" y="4993413"/>
            <a:ext cx="1410268" cy="45492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</a:rPr>
              <a:t>NEW</a:t>
            </a:r>
          </a:p>
          <a:p>
            <a:pPr algn="ctr"/>
            <a:r>
              <a:rPr lang="fr-FR" sz="1600" b="1" dirty="0">
                <a:solidFill>
                  <a:schemeClr val="accent3"/>
                </a:solidFill>
              </a:rPr>
              <a:t>+379K€</a:t>
            </a:r>
          </a:p>
        </p:txBody>
      </p:sp>
      <p:sp>
        <p:nvSpPr>
          <p:cNvPr id="21" name="Rectangle à coins arrondis 14">
            <a:extLst>
              <a:ext uri="{FF2B5EF4-FFF2-40B4-BE49-F238E27FC236}">
                <a16:creationId xmlns:a16="http://schemas.microsoft.com/office/drawing/2014/main" id="{D2224D72-85C5-4470-6357-B09CF1B13FEE}"/>
              </a:ext>
            </a:extLst>
          </p:cNvPr>
          <p:cNvSpPr/>
          <p:nvPr/>
        </p:nvSpPr>
        <p:spPr>
          <a:xfrm>
            <a:off x="848842" y="3138054"/>
            <a:ext cx="1410268" cy="45492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  <a:latin typeface="+mj-lt"/>
              </a:rPr>
              <a:t>NEW</a:t>
            </a:r>
          </a:p>
          <a:p>
            <a:pPr algn="ctr"/>
            <a:r>
              <a:rPr lang="fr-FR" sz="1600" b="1" dirty="0">
                <a:solidFill>
                  <a:schemeClr val="accent3"/>
                </a:solidFill>
                <a:latin typeface="+mj-lt"/>
              </a:rPr>
              <a:t>+1 ,1M€</a:t>
            </a:r>
          </a:p>
        </p:txBody>
      </p:sp>
      <p:sp>
        <p:nvSpPr>
          <p:cNvPr id="22" name="Rectangle à coins arrondis 14">
            <a:extLst>
              <a:ext uri="{FF2B5EF4-FFF2-40B4-BE49-F238E27FC236}">
                <a16:creationId xmlns:a16="http://schemas.microsoft.com/office/drawing/2014/main" id="{34B014B9-16E3-CA5E-5EC7-8BC2A7463F1E}"/>
              </a:ext>
            </a:extLst>
          </p:cNvPr>
          <p:cNvSpPr/>
          <p:nvPr/>
        </p:nvSpPr>
        <p:spPr>
          <a:xfrm>
            <a:off x="5418210" y="4991688"/>
            <a:ext cx="1410268" cy="45492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</a:rPr>
              <a:t>+34% </a:t>
            </a:r>
          </a:p>
          <a:p>
            <a:pPr algn="ctr"/>
            <a:r>
              <a:rPr lang="fr-FR" sz="1600" b="1" dirty="0">
                <a:solidFill>
                  <a:schemeClr val="accent3"/>
                </a:solidFill>
              </a:rPr>
              <a:t>+331K€</a:t>
            </a:r>
          </a:p>
        </p:txBody>
      </p:sp>
      <p:sp>
        <p:nvSpPr>
          <p:cNvPr id="23" name="Rectangle à coins arrondis 14">
            <a:extLst>
              <a:ext uri="{FF2B5EF4-FFF2-40B4-BE49-F238E27FC236}">
                <a16:creationId xmlns:a16="http://schemas.microsoft.com/office/drawing/2014/main" id="{F17617A3-0A8B-4977-9CEE-278DCFD3C551}"/>
              </a:ext>
            </a:extLst>
          </p:cNvPr>
          <p:cNvSpPr/>
          <p:nvPr/>
        </p:nvSpPr>
        <p:spPr>
          <a:xfrm>
            <a:off x="7686794" y="3085410"/>
            <a:ext cx="1410268" cy="45492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  <a:latin typeface="+mj-lt"/>
              </a:rPr>
              <a:t>+15% </a:t>
            </a:r>
          </a:p>
          <a:p>
            <a:pPr algn="ctr"/>
            <a:r>
              <a:rPr lang="fr-FR" sz="1600" b="1" dirty="0">
                <a:solidFill>
                  <a:schemeClr val="accent3"/>
                </a:solidFill>
                <a:latin typeface="+mj-lt"/>
              </a:rPr>
              <a:t>+451K€</a:t>
            </a:r>
          </a:p>
        </p:txBody>
      </p:sp>
      <p:sp>
        <p:nvSpPr>
          <p:cNvPr id="24" name="Rectangle à coins arrondis 14">
            <a:extLst>
              <a:ext uri="{FF2B5EF4-FFF2-40B4-BE49-F238E27FC236}">
                <a16:creationId xmlns:a16="http://schemas.microsoft.com/office/drawing/2014/main" id="{CF12A5C7-3C99-CAB5-BF4A-8FD0A30695AE}"/>
              </a:ext>
            </a:extLst>
          </p:cNvPr>
          <p:cNvSpPr/>
          <p:nvPr/>
        </p:nvSpPr>
        <p:spPr>
          <a:xfrm>
            <a:off x="7686794" y="4993413"/>
            <a:ext cx="1410268" cy="45492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</a:rPr>
              <a:t>+315% </a:t>
            </a:r>
          </a:p>
          <a:p>
            <a:pPr algn="ctr"/>
            <a:r>
              <a:rPr lang="fr-FR" sz="1600" b="1" dirty="0">
                <a:solidFill>
                  <a:schemeClr val="accent3"/>
                </a:solidFill>
              </a:rPr>
              <a:t>+313K€</a:t>
            </a:r>
          </a:p>
        </p:txBody>
      </p:sp>
      <p:sp>
        <p:nvSpPr>
          <p:cNvPr id="25" name="Rectangle à coins arrondis 14">
            <a:extLst>
              <a:ext uri="{FF2B5EF4-FFF2-40B4-BE49-F238E27FC236}">
                <a16:creationId xmlns:a16="http://schemas.microsoft.com/office/drawing/2014/main" id="{EDCBFEE2-1779-FEE4-F04A-E8CA10AC06EE}"/>
              </a:ext>
            </a:extLst>
          </p:cNvPr>
          <p:cNvSpPr/>
          <p:nvPr/>
        </p:nvSpPr>
        <p:spPr>
          <a:xfrm>
            <a:off x="9994492" y="3085410"/>
            <a:ext cx="1410268" cy="45492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  <a:latin typeface="+mj-lt"/>
              </a:rPr>
              <a:t>+114%</a:t>
            </a:r>
            <a:r>
              <a:rPr lang="fr-FR" sz="3200" b="1" dirty="0">
                <a:solidFill>
                  <a:schemeClr val="accent3"/>
                </a:solidFill>
                <a:latin typeface="+mj-lt"/>
              </a:rPr>
              <a:t> </a:t>
            </a:r>
          </a:p>
          <a:p>
            <a:pPr algn="ctr"/>
            <a:r>
              <a:rPr lang="fr-FR" sz="1600" b="1" dirty="0">
                <a:solidFill>
                  <a:schemeClr val="accent3"/>
                </a:solidFill>
                <a:latin typeface="+mj-lt"/>
              </a:rPr>
              <a:t>+438K€</a:t>
            </a:r>
          </a:p>
        </p:txBody>
      </p:sp>
      <p:sp>
        <p:nvSpPr>
          <p:cNvPr id="26" name="Rectangle à coins arrondis 14">
            <a:extLst>
              <a:ext uri="{FF2B5EF4-FFF2-40B4-BE49-F238E27FC236}">
                <a16:creationId xmlns:a16="http://schemas.microsoft.com/office/drawing/2014/main" id="{EF78799B-7DFC-C063-D117-6A184A11BEDE}"/>
              </a:ext>
            </a:extLst>
          </p:cNvPr>
          <p:cNvSpPr/>
          <p:nvPr/>
        </p:nvSpPr>
        <p:spPr>
          <a:xfrm>
            <a:off x="9994492" y="4993413"/>
            <a:ext cx="1410268" cy="45492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</a:rPr>
              <a:t>NEW </a:t>
            </a:r>
          </a:p>
          <a:p>
            <a:pPr algn="ctr"/>
            <a:r>
              <a:rPr lang="fr-FR" sz="1600" b="1" dirty="0">
                <a:solidFill>
                  <a:schemeClr val="accent3"/>
                </a:solidFill>
              </a:rPr>
              <a:t>+298K€</a:t>
            </a:r>
          </a:p>
        </p:txBody>
      </p:sp>
      <p:sp>
        <p:nvSpPr>
          <p:cNvPr id="27" name="Rectangle à coins arrondis 14">
            <a:extLst>
              <a:ext uri="{FF2B5EF4-FFF2-40B4-BE49-F238E27FC236}">
                <a16:creationId xmlns:a16="http://schemas.microsoft.com/office/drawing/2014/main" id="{6F984E4D-8188-2A98-47FE-4FDBCD84CBFD}"/>
              </a:ext>
            </a:extLst>
          </p:cNvPr>
          <p:cNvSpPr/>
          <p:nvPr/>
        </p:nvSpPr>
        <p:spPr>
          <a:xfrm>
            <a:off x="787240" y="4993413"/>
            <a:ext cx="1410268" cy="45492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  <a:latin typeface="+mj-lt"/>
              </a:rPr>
              <a:t>+51%</a:t>
            </a:r>
            <a:r>
              <a:rPr lang="fr-FR" sz="3200" b="1" dirty="0">
                <a:solidFill>
                  <a:schemeClr val="accent3"/>
                </a:solidFill>
                <a:latin typeface="+mj-lt"/>
              </a:rPr>
              <a:t> </a:t>
            </a:r>
          </a:p>
          <a:p>
            <a:pPr algn="ctr"/>
            <a:r>
              <a:rPr lang="fr-FR" sz="1600" b="1" dirty="0">
                <a:solidFill>
                  <a:schemeClr val="accent3"/>
                </a:solidFill>
                <a:latin typeface="+mj-lt"/>
              </a:rPr>
              <a:t>+396K€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928BAF-6CF1-A750-5B79-C5CC16F698D1}"/>
              </a:ext>
            </a:extLst>
          </p:cNvPr>
          <p:cNvSpPr/>
          <p:nvPr/>
        </p:nvSpPr>
        <p:spPr>
          <a:xfrm>
            <a:off x="3010445" y="3963237"/>
            <a:ext cx="1594828" cy="6631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2400" b="1"/>
              <a:t>Magic </a:t>
            </a:r>
            <a:r>
              <a:rPr lang="fr-FR" sz="2400" b="1" err="1"/>
              <a:t>Mixies</a:t>
            </a:r>
            <a:endParaRPr lang="en-US" sz="2400" b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CDD3F0-07E4-6230-8BEE-920C94A38FD4}"/>
              </a:ext>
            </a:extLst>
          </p:cNvPr>
          <p:cNvSpPr/>
          <p:nvPr/>
        </p:nvSpPr>
        <p:spPr>
          <a:xfrm>
            <a:off x="7594514" y="3963237"/>
            <a:ext cx="1594828" cy="6631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2400" b="1"/>
              <a:t>Bugatti</a:t>
            </a:r>
            <a:endParaRPr lang="en-US" sz="2400" b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02F4BB5-EC9F-78DA-2EF6-978DB951D5E5}"/>
              </a:ext>
            </a:extLst>
          </p:cNvPr>
          <p:cNvSpPr/>
          <p:nvPr/>
        </p:nvSpPr>
        <p:spPr>
          <a:xfrm>
            <a:off x="9902212" y="3963237"/>
            <a:ext cx="1594828" cy="6631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2400" b="1"/>
              <a:t>Avatar The </a:t>
            </a:r>
            <a:r>
              <a:rPr lang="fr-FR" sz="2400" b="1" err="1"/>
              <a:t>Movie</a:t>
            </a:r>
            <a:endParaRPr lang="en-US" sz="2400" b="1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C36A3AA-4944-E462-DBF0-1A2B9752FEF2}"/>
              </a:ext>
            </a:extLst>
          </p:cNvPr>
          <p:cNvSpPr/>
          <p:nvPr/>
        </p:nvSpPr>
        <p:spPr>
          <a:xfrm>
            <a:off x="9902212" y="2025379"/>
            <a:ext cx="1594828" cy="6631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2400" b="1" err="1"/>
              <a:t>Squishmallows</a:t>
            </a:r>
            <a:endParaRPr lang="en-US" sz="2400" b="1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8B5676-1A42-9DFF-C2A3-0ECE4C902C44}"/>
              </a:ext>
            </a:extLst>
          </p:cNvPr>
          <p:cNvSpPr/>
          <p:nvPr/>
        </p:nvSpPr>
        <p:spPr>
          <a:xfrm>
            <a:off x="7594514" y="2025379"/>
            <a:ext cx="1594828" cy="6631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sz="2400" b="1"/>
              <a:t>LEGO Star Wars</a:t>
            </a:r>
            <a:endParaRPr lang="en-US" sz="2400" b="1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84A76BA-30C9-266F-3A73-F42275EDAE15}"/>
              </a:ext>
            </a:extLst>
          </p:cNvPr>
          <p:cNvSpPr/>
          <p:nvPr/>
        </p:nvSpPr>
        <p:spPr>
          <a:xfrm>
            <a:off x="756562" y="2078023"/>
            <a:ext cx="1594828" cy="6631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2400" b="1" dirty="0" err="1">
                <a:solidFill>
                  <a:schemeClr val="bg1"/>
                </a:solidFill>
              </a:rPr>
              <a:t>Gabby’s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2400" b="1" dirty="0" err="1">
                <a:solidFill>
                  <a:schemeClr val="bg1"/>
                </a:solidFill>
              </a:rPr>
              <a:t>Dollhouse</a:t>
            </a:r>
            <a:endParaRPr lang="fr-FR" sz="2400" b="1" dirty="0">
              <a:solidFill>
                <a:schemeClr val="bg1"/>
              </a:solidFill>
            </a:endParaRPr>
          </a:p>
        </p:txBody>
      </p:sp>
      <p:sp>
        <p:nvSpPr>
          <p:cNvPr id="41" name="Rectangle à coins arrondis 14">
            <a:extLst>
              <a:ext uri="{FF2B5EF4-FFF2-40B4-BE49-F238E27FC236}">
                <a16:creationId xmlns:a16="http://schemas.microsoft.com/office/drawing/2014/main" id="{E459FB1B-5BCD-C412-6975-60C3FA53A3B6}"/>
              </a:ext>
            </a:extLst>
          </p:cNvPr>
          <p:cNvSpPr/>
          <p:nvPr/>
        </p:nvSpPr>
        <p:spPr>
          <a:xfrm>
            <a:off x="3010445" y="3138053"/>
            <a:ext cx="1410268" cy="45492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  <a:latin typeface="+mj-lt"/>
              </a:rPr>
              <a:t>+37%</a:t>
            </a:r>
          </a:p>
          <a:p>
            <a:pPr algn="ctr"/>
            <a:r>
              <a:rPr lang="fr-FR" sz="1600" b="1" dirty="0">
                <a:solidFill>
                  <a:schemeClr val="accent3"/>
                </a:solidFill>
                <a:latin typeface="+mj-lt"/>
              </a:rPr>
              <a:t>+836K€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A9CBB4-110B-7F9F-F61C-F0F88F6394D1}"/>
              </a:ext>
            </a:extLst>
          </p:cNvPr>
          <p:cNvSpPr/>
          <p:nvPr/>
        </p:nvSpPr>
        <p:spPr>
          <a:xfrm>
            <a:off x="3054076" y="2130435"/>
            <a:ext cx="1410268" cy="6631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sz="2400" b="1"/>
              <a:t>LEGO </a:t>
            </a:r>
            <a:r>
              <a:rPr lang="fr-FR" sz="2400" b="1" err="1"/>
              <a:t>Icons</a:t>
            </a:r>
            <a:endParaRPr lang="en-US" sz="2400" b="1"/>
          </a:p>
        </p:txBody>
      </p:sp>
      <p:sp>
        <p:nvSpPr>
          <p:cNvPr id="2" name="Rectangle à coins arrondis 14">
            <a:extLst>
              <a:ext uri="{FF2B5EF4-FFF2-40B4-BE49-F238E27FC236}">
                <a16:creationId xmlns:a16="http://schemas.microsoft.com/office/drawing/2014/main" id="{AAD720A1-987C-F6B4-F89B-CBD070018714}"/>
              </a:ext>
            </a:extLst>
          </p:cNvPr>
          <p:cNvSpPr/>
          <p:nvPr/>
        </p:nvSpPr>
        <p:spPr>
          <a:xfrm>
            <a:off x="5362887" y="3143696"/>
            <a:ext cx="1410268" cy="454925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3200" b="1" dirty="0">
                <a:solidFill>
                  <a:schemeClr val="accent2"/>
                </a:solidFill>
                <a:latin typeface="+mj-lt"/>
              </a:rPr>
              <a:t>+134%</a:t>
            </a:r>
          </a:p>
          <a:p>
            <a:pPr algn="ctr"/>
            <a:r>
              <a:rPr lang="fr-FR" sz="1600" b="1" dirty="0">
                <a:solidFill>
                  <a:schemeClr val="accent3"/>
                </a:solidFill>
                <a:latin typeface="+mj-lt"/>
              </a:rPr>
              <a:t>+493K€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848E79-9DAD-6287-E1E6-3EC9AAD93BBD}"/>
              </a:ext>
            </a:extLst>
          </p:cNvPr>
          <p:cNvSpPr/>
          <p:nvPr/>
        </p:nvSpPr>
        <p:spPr>
          <a:xfrm>
            <a:off x="5406518" y="2136078"/>
            <a:ext cx="1410268" cy="6631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sz="2400" b="1"/>
              <a:t>Disney All </a:t>
            </a:r>
            <a:r>
              <a:rPr lang="fr-FR" sz="2400" b="1" err="1"/>
              <a:t>Other</a:t>
            </a:r>
            <a:endParaRPr lang="en-US" sz="2400" b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4F20A5-A6C2-CB77-771A-7371C42601AF}"/>
              </a:ext>
            </a:extLst>
          </p:cNvPr>
          <p:cNvSpPr/>
          <p:nvPr/>
        </p:nvSpPr>
        <p:spPr>
          <a:xfrm>
            <a:off x="694960" y="3963236"/>
            <a:ext cx="1821538" cy="6631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sz="2400" b="1"/>
              <a:t>LEGO Speed Champions</a:t>
            </a:r>
            <a:endParaRPr lang="en-US" sz="24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C8F6D-5032-3822-2A7B-5A9A65C1F026}"/>
              </a:ext>
            </a:extLst>
          </p:cNvPr>
          <p:cNvSpPr/>
          <p:nvPr/>
        </p:nvSpPr>
        <p:spPr>
          <a:xfrm>
            <a:off x="5318143" y="3939047"/>
            <a:ext cx="1821538" cy="6631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sz="2400" b="1"/>
              <a:t>LEGO Super Heroes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3155178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EE9397-79B4-5232-5AAE-14692A75B3FB}"/>
              </a:ext>
            </a:extLst>
          </p:cNvPr>
          <p:cNvCxnSpPr>
            <a:cxnSpLocks/>
          </p:cNvCxnSpPr>
          <p:nvPr/>
        </p:nvCxnSpPr>
        <p:spPr>
          <a:xfrm>
            <a:off x="9240042" y="2059912"/>
            <a:ext cx="20094" cy="2692150"/>
          </a:xfrm>
          <a:prstGeom prst="line">
            <a:avLst/>
          </a:prstGeom>
          <a:ln w="3175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Image 69">
            <a:extLst>
              <a:ext uri="{FF2B5EF4-FFF2-40B4-BE49-F238E27FC236}">
                <a16:creationId xmlns:a16="http://schemas.microsoft.com/office/drawing/2014/main" id="{F50DCD43-07CE-3A7B-BF31-A387FC386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2678" y="2324096"/>
            <a:ext cx="2494526" cy="53064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A4F306-765B-D8CA-EFE8-ABD043C68E47}"/>
              </a:ext>
            </a:extLst>
          </p:cNvPr>
          <p:cNvSpPr txBox="1"/>
          <p:nvPr/>
        </p:nvSpPr>
        <p:spPr>
          <a:xfrm>
            <a:off x="2899919" y="2088006"/>
            <a:ext cx="1954851" cy="732141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D" sz="2000" dirty="0">
                <a:solidFill>
                  <a:schemeClr val="accent2"/>
                </a:solidFill>
                <a:latin typeface="Roboto Condensed"/>
              </a:rPr>
              <a:t>Star Wars</a:t>
            </a:r>
            <a:endParaRPr kumimoji="0" lang="fr-CD" sz="2000" b="0" i="0" u="none" strike="noStrike" kern="1200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pic>
        <p:nvPicPr>
          <p:cNvPr id="20" name="Image 19" descr="Une image contenant clipart, illustration, dessin, Silhouette d’animal&#10;&#10;Description générée automatiquement">
            <a:extLst>
              <a:ext uri="{FF2B5EF4-FFF2-40B4-BE49-F238E27FC236}">
                <a16:creationId xmlns:a16="http://schemas.microsoft.com/office/drawing/2014/main" id="{0AECC2DE-825A-F2FE-9A62-25F031F9D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510" y="2181564"/>
            <a:ext cx="3882951" cy="4174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F7383-B257-6903-250F-F5AD70EF2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D" dirty="0"/>
              <a:t>Top 5 best-</a:t>
            </a:r>
            <a:r>
              <a:rPr lang="fr-CD" dirty="0" err="1"/>
              <a:t>selling</a:t>
            </a:r>
            <a:r>
              <a:rPr lang="fr-CD" dirty="0"/>
              <a:t> </a:t>
            </a:r>
            <a:r>
              <a:rPr lang="fr-CD" dirty="0" err="1"/>
              <a:t>characters</a:t>
            </a:r>
            <a:endParaRPr lang="fr-CD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A97709-5FB4-CFE1-C150-5DCCA33E6B4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D117F9-C2B1-428F-F748-63FC7F27F39F}"/>
              </a:ext>
            </a:extLst>
          </p:cNvPr>
          <p:cNvSpPr txBox="1"/>
          <p:nvPr/>
        </p:nvSpPr>
        <p:spPr>
          <a:xfrm>
            <a:off x="776529" y="2083339"/>
            <a:ext cx="1954844" cy="732141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Pokémon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9630826-11B1-3975-A0DE-21B0C899B28C}"/>
              </a:ext>
            </a:extLst>
          </p:cNvPr>
          <p:cNvSpPr/>
          <p:nvPr/>
        </p:nvSpPr>
        <p:spPr>
          <a:xfrm>
            <a:off x="1479912" y="1790771"/>
            <a:ext cx="445715" cy="44571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01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DD959C-12E3-894B-FE7C-91B8BEF33997}"/>
              </a:ext>
            </a:extLst>
          </p:cNvPr>
          <p:cNvCxnSpPr>
            <a:cxnSpLocks/>
          </p:cNvCxnSpPr>
          <p:nvPr/>
        </p:nvCxnSpPr>
        <p:spPr>
          <a:xfrm>
            <a:off x="2891371" y="2036601"/>
            <a:ext cx="0" cy="2720740"/>
          </a:xfrm>
          <a:prstGeom prst="line">
            <a:avLst/>
          </a:prstGeom>
          <a:ln w="3175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8F97EBCE-473E-325A-AF0E-15D3434F23C2}"/>
              </a:ext>
            </a:extLst>
          </p:cNvPr>
          <p:cNvSpPr/>
          <p:nvPr/>
        </p:nvSpPr>
        <p:spPr>
          <a:xfrm>
            <a:off x="3648031" y="1790771"/>
            <a:ext cx="445715" cy="44571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02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A4585-05A2-1051-0F97-618F58F7ECF7}"/>
              </a:ext>
            </a:extLst>
          </p:cNvPr>
          <p:cNvCxnSpPr>
            <a:cxnSpLocks/>
          </p:cNvCxnSpPr>
          <p:nvPr/>
        </p:nvCxnSpPr>
        <p:spPr>
          <a:xfrm>
            <a:off x="5045687" y="2036601"/>
            <a:ext cx="0" cy="2720740"/>
          </a:xfrm>
          <a:prstGeom prst="line">
            <a:avLst/>
          </a:prstGeom>
          <a:ln w="3175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89734F3-D26F-3055-EB03-202CB933ECE6}"/>
              </a:ext>
            </a:extLst>
          </p:cNvPr>
          <p:cNvSpPr txBox="1"/>
          <p:nvPr/>
        </p:nvSpPr>
        <p:spPr>
          <a:xfrm>
            <a:off x="5183369" y="2088006"/>
            <a:ext cx="1954844" cy="732141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Marvel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E2BEDA6-C0DB-302B-7EE1-9412C128F564}"/>
              </a:ext>
            </a:extLst>
          </p:cNvPr>
          <p:cNvSpPr/>
          <p:nvPr/>
        </p:nvSpPr>
        <p:spPr>
          <a:xfrm>
            <a:off x="5937934" y="1790771"/>
            <a:ext cx="445715" cy="44571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03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4476D5-12E9-CE63-117E-AB85F8EC0297}"/>
              </a:ext>
            </a:extLst>
          </p:cNvPr>
          <p:cNvCxnSpPr>
            <a:cxnSpLocks/>
          </p:cNvCxnSpPr>
          <p:nvPr/>
        </p:nvCxnSpPr>
        <p:spPr>
          <a:xfrm>
            <a:off x="7238246" y="2110154"/>
            <a:ext cx="18302" cy="2641908"/>
          </a:xfrm>
          <a:prstGeom prst="line">
            <a:avLst/>
          </a:prstGeom>
          <a:ln w="3175"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B4B7CC-0D28-2B2B-AFCB-DE8BEDBCD79B}"/>
              </a:ext>
            </a:extLst>
          </p:cNvPr>
          <p:cNvSpPr txBox="1"/>
          <p:nvPr/>
        </p:nvSpPr>
        <p:spPr>
          <a:xfrm>
            <a:off x="9191285" y="2077185"/>
            <a:ext cx="1954851" cy="732141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Barbie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F161D0E-0F19-3767-94D9-9E6289BB8CA3}"/>
              </a:ext>
            </a:extLst>
          </p:cNvPr>
          <p:cNvSpPr/>
          <p:nvPr/>
        </p:nvSpPr>
        <p:spPr>
          <a:xfrm>
            <a:off x="8034509" y="1790771"/>
            <a:ext cx="445715" cy="44571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4EA82-ACED-EA44-F264-E29DB0E645B1}"/>
              </a:ext>
            </a:extLst>
          </p:cNvPr>
          <p:cNvSpPr txBox="1"/>
          <p:nvPr/>
        </p:nvSpPr>
        <p:spPr>
          <a:xfrm>
            <a:off x="6990621" y="2090276"/>
            <a:ext cx="2474432" cy="732141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algn="ctr" defTabSz="609585">
              <a:lnSpc>
                <a:spcPts val="22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Paw Patrol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0AD24FC-7C1B-3A91-7D9B-076DE5226211}"/>
              </a:ext>
            </a:extLst>
          </p:cNvPr>
          <p:cNvSpPr/>
          <p:nvPr/>
        </p:nvSpPr>
        <p:spPr>
          <a:xfrm>
            <a:off x="9941372" y="1790771"/>
            <a:ext cx="445715" cy="44571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05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F9D19EE-C66E-B077-6F42-94B357B383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0" b="26782"/>
          <a:stretch/>
        </p:blipFill>
        <p:spPr>
          <a:xfrm>
            <a:off x="6669300" y="3062570"/>
            <a:ext cx="4031064" cy="3619457"/>
          </a:xfrm>
          <a:prstGeom prst="rect">
            <a:avLst/>
          </a:prstGeom>
        </p:spPr>
      </p:pic>
      <p:pic>
        <p:nvPicPr>
          <p:cNvPr id="27" name="Image 26" descr="Une image contenant Personnage de fiction, Armure, Dark Vador, Héros&#10;&#10;Description générée automatiquement">
            <a:extLst>
              <a:ext uri="{FF2B5EF4-FFF2-40B4-BE49-F238E27FC236}">
                <a16:creationId xmlns:a16="http://schemas.microsoft.com/office/drawing/2014/main" id="{CD8433DF-FDD6-91C2-6708-AD65DEB38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94" y="2664289"/>
            <a:ext cx="5003860" cy="4052620"/>
          </a:xfrm>
          <a:prstGeom prst="rect">
            <a:avLst/>
          </a:prstGeom>
        </p:spPr>
      </p:pic>
      <p:pic>
        <p:nvPicPr>
          <p:cNvPr id="50" name="Image 49" descr="Une image contenant Super-héros, Spider-man, Personnage de fiction, Héros&#10;&#10;Description générée automatiquement">
            <a:extLst>
              <a:ext uri="{FF2B5EF4-FFF2-40B4-BE49-F238E27FC236}">
                <a16:creationId xmlns:a16="http://schemas.microsoft.com/office/drawing/2014/main" id="{2BCCA34F-C4AD-CEE1-4153-FA1B6A8C57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918" y="3167600"/>
            <a:ext cx="4196698" cy="3619457"/>
          </a:xfrm>
          <a:prstGeom prst="rect">
            <a:avLst/>
          </a:prstGeom>
        </p:spPr>
      </p:pic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5D79C422-1B79-2B18-CDF3-3779671FC9FC}"/>
              </a:ext>
            </a:extLst>
          </p:cNvPr>
          <p:cNvSpPr txBox="1">
            <a:spLocks/>
          </p:cNvSpPr>
          <p:nvPr/>
        </p:nvSpPr>
        <p:spPr>
          <a:xfrm>
            <a:off x="6669300" y="5822906"/>
            <a:ext cx="4891332" cy="16459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 typeface="Webdings" panose="05030102010509060703" pitchFamily="18" charset="2"/>
              <a:buNone/>
              <a:defRPr sz="900" i="1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514350" indent="-3317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  <a:defRPr sz="22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741363" indent="-330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Roboto Condensed" panose="02000000000000000000" pitchFamily="2" charset="0"/>
              <a:buChar char="―"/>
              <a:defRPr sz="20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15443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 typeface="Roboto Condensed" panose="02000000000000000000" pitchFamily="2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Source: Circana | Retail </a:t>
            </a:r>
            <a:r>
              <a:rPr lang="fr-FR" dirty="0" err="1"/>
              <a:t>Tracking</a:t>
            </a:r>
            <a:r>
              <a:rPr lang="fr-FR" dirty="0"/>
              <a:t> Service | </a:t>
            </a:r>
            <a:r>
              <a:rPr lang="fr-FR" dirty="0" err="1"/>
              <a:t>Belgium</a:t>
            </a:r>
            <a:r>
              <a:rPr lang="fr-FR" dirty="0"/>
              <a:t> | YTD August 23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2D8084-BD6A-758C-5393-EB6A97013C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08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824A9F0E-F178-9FDC-90E1-A72CC00E0ACC}"/>
              </a:ext>
            </a:extLst>
          </p:cNvPr>
          <p:cNvSpPr/>
          <p:nvPr/>
        </p:nvSpPr>
        <p:spPr>
          <a:xfrm>
            <a:off x="487547" y="2046843"/>
            <a:ext cx="5400000" cy="612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bg1"/>
                </a:solidFill>
              </a:rPr>
              <a:t>          Last minute </a:t>
            </a:r>
            <a:r>
              <a:rPr lang="fr-FR" sz="2000" dirty="0" err="1">
                <a:solidFill>
                  <a:schemeClr val="bg1"/>
                </a:solidFill>
              </a:rPr>
              <a:t>purchase</a:t>
            </a:r>
            <a:r>
              <a:rPr lang="fr-FR" sz="2000" dirty="0">
                <a:solidFill>
                  <a:schemeClr val="bg1"/>
                </a:solidFill>
              </a:rPr>
              <a:t> + </a:t>
            </a:r>
            <a:r>
              <a:rPr lang="fr-FR" sz="2000" dirty="0" err="1">
                <a:solidFill>
                  <a:schemeClr val="bg1"/>
                </a:solidFill>
              </a:rPr>
              <a:t>calendar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effect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C3C195-9AA4-F708-8AD6-5451F1CC3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Q4 expectations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60256-FD03-A85E-C382-EE8167787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A balance </a:t>
            </a:r>
            <a:r>
              <a:rPr lang="fr-FR" dirty="0" err="1"/>
              <a:t>between</a:t>
            </a:r>
            <a:r>
              <a:rPr lang="fr-FR" dirty="0"/>
              <a:t> restriction &amp; </a:t>
            </a:r>
            <a:r>
              <a:rPr lang="fr-FR" dirty="0" err="1"/>
              <a:t>emotion</a:t>
            </a:r>
            <a:endParaRPr lang="fr-FR" dirty="0"/>
          </a:p>
        </p:txBody>
      </p:sp>
      <p:pic>
        <p:nvPicPr>
          <p:cNvPr id="4" name="Picture Placeholder 3" descr="Une image contenant Veille de Noël, décoration de Noël, sapin, Ornement de Noël&#10;&#10;Description générée automatiquement">
            <a:extLst>
              <a:ext uri="{FF2B5EF4-FFF2-40B4-BE49-F238E27FC236}">
                <a16:creationId xmlns:a16="http://schemas.microsoft.com/office/drawing/2014/main" id="{CBF4EB36-EE44-2F9B-E298-D9FD3136FE65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4" r="16784"/>
          <a:stretch/>
        </p:blipFill>
        <p:spPr/>
      </p:pic>
      <p:grpSp>
        <p:nvGrpSpPr>
          <p:cNvPr id="24" name="Group 149">
            <a:extLst>
              <a:ext uri="{FF2B5EF4-FFF2-40B4-BE49-F238E27FC236}">
                <a16:creationId xmlns:a16="http://schemas.microsoft.com/office/drawing/2014/main" id="{EFC54AC0-6FB1-BF42-93F7-E7110EA65F5D}"/>
              </a:ext>
            </a:extLst>
          </p:cNvPr>
          <p:cNvGrpSpPr/>
          <p:nvPr/>
        </p:nvGrpSpPr>
        <p:grpSpPr>
          <a:xfrm>
            <a:off x="576755" y="2128090"/>
            <a:ext cx="477560" cy="475519"/>
            <a:chOff x="-1277938" y="3114675"/>
            <a:chExt cx="742950" cy="739775"/>
          </a:xfrm>
          <a:solidFill>
            <a:schemeClr val="bg1"/>
          </a:solidFill>
        </p:grpSpPr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B9F7E680-0ABF-E5BF-E209-D1DF65137B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277938" y="3114675"/>
              <a:ext cx="742950" cy="739775"/>
            </a:xfrm>
            <a:custGeom>
              <a:avLst/>
              <a:gdLst>
                <a:gd name="T0" fmla="*/ 666 w 777"/>
                <a:gd name="T1" fmla="*/ 117 h 774"/>
                <a:gd name="T2" fmla="*/ 393 w 777"/>
                <a:gd name="T3" fmla="*/ 0 h 774"/>
                <a:gd name="T4" fmla="*/ 388 w 777"/>
                <a:gd name="T5" fmla="*/ 0 h 774"/>
                <a:gd name="T6" fmla="*/ 118 w 777"/>
                <a:gd name="T7" fmla="*/ 110 h 774"/>
                <a:gd name="T8" fmla="*/ 2 w 777"/>
                <a:gd name="T9" fmla="*/ 382 h 774"/>
                <a:gd name="T10" fmla="*/ 111 w 777"/>
                <a:gd name="T11" fmla="*/ 657 h 774"/>
                <a:gd name="T12" fmla="*/ 384 w 777"/>
                <a:gd name="T13" fmla="*/ 774 h 774"/>
                <a:gd name="T14" fmla="*/ 389 w 777"/>
                <a:gd name="T15" fmla="*/ 774 h 774"/>
                <a:gd name="T16" fmla="*/ 659 w 777"/>
                <a:gd name="T17" fmla="*/ 664 h 774"/>
                <a:gd name="T18" fmla="*/ 776 w 777"/>
                <a:gd name="T19" fmla="*/ 392 h 774"/>
                <a:gd name="T20" fmla="*/ 666 w 777"/>
                <a:gd name="T21" fmla="*/ 117 h 774"/>
                <a:gd name="T22" fmla="*/ 389 w 777"/>
                <a:gd name="T23" fmla="*/ 56 h 774"/>
                <a:gd name="T24" fmla="*/ 626 w 777"/>
                <a:gd name="T25" fmla="*/ 156 h 774"/>
                <a:gd name="T26" fmla="*/ 720 w 777"/>
                <a:gd name="T27" fmla="*/ 387 h 774"/>
                <a:gd name="T28" fmla="*/ 620 w 777"/>
                <a:gd name="T29" fmla="*/ 625 h 774"/>
                <a:gd name="T30" fmla="*/ 151 w 777"/>
                <a:gd name="T31" fmla="*/ 619 h 774"/>
                <a:gd name="T32" fmla="*/ 157 w 777"/>
                <a:gd name="T33" fmla="*/ 150 h 774"/>
                <a:gd name="T34" fmla="*/ 389 w 777"/>
                <a:gd name="T35" fmla="*/ 56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7" h="774">
                  <a:moveTo>
                    <a:pt x="666" y="117"/>
                  </a:moveTo>
                  <a:cubicBezTo>
                    <a:pt x="594" y="43"/>
                    <a:pt x="497" y="2"/>
                    <a:pt x="393" y="0"/>
                  </a:cubicBezTo>
                  <a:cubicBezTo>
                    <a:pt x="388" y="0"/>
                    <a:pt x="388" y="0"/>
                    <a:pt x="388" y="0"/>
                  </a:cubicBezTo>
                  <a:cubicBezTo>
                    <a:pt x="287" y="0"/>
                    <a:pt x="191" y="39"/>
                    <a:pt x="118" y="110"/>
                  </a:cubicBezTo>
                  <a:cubicBezTo>
                    <a:pt x="44" y="182"/>
                    <a:pt x="3" y="279"/>
                    <a:pt x="2" y="382"/>
                  </a:cubicBezTo>
                  <a:cubicBezTo>
                    <a:pt x="0" y="486"/>
                    <a:pt x="39" y="583"/>
                    <a:pt x="111" y="657"/>
                  </a:cubicBezTo>
                  <a:cubicBezTo>
                    <a:pt x="184" y="732"/>
                    <a:pt x="280" y="773"/>
                    <a:pt x="384" y="774"/>
                  </a:cubicBezTo>
                  <a:cubicBezTo>
                    <a:pt x="389" y="774"/>
                    <a:pt x="389" y="774"/>
                    <a:pt x="389" y="774"/>
                  </a:cubicBezTo>
                  <a:cubicBezTo>
                    <a:pt x="490" y="774"/>
                    <a:pt x="586" y="735"/>
                    <a:pt x="659" y="664"/>
                  </a:cubicBezTo>
                  <a:cubicBezTo>
                    <a:pt x="733" y="592"/>
                    <a:pt x="774" y="495"/>
                    <a:pt x="776" y="392"/>
                  </a:cubicBezTo>
                  <a:cubicBezTo>
                    <a:pt x="777" y="289"/>
                    <a:pt x="738" y="191"/>
                    <a:pt x="666" y="117"/>
                  </a:cubicBezTo>
                  <a:close/>
                  <a:moveTo>
                    <a:pt x="389" y="56"/>
                  </a:moveTo>
                  <a:cubicBezTo>
                    <a:pt x="475" y="56"/>
                    <a:pt x="561" y="89"/>
                    <a:pt x="626" y="156"/>
                  </a:cubicBezTo>
                  <a:cubicBezTo>
                    <a:pt x="689" y="220"/>
                    <a:pt x="720" y="304"/>
                    <a:pt x="720" y="387"/>
                  </a:cubicBezTo>
                  <a:cubicBezTo>
                    <a:pt x="720" y="473"/>
                    <a:pt x="686" y="560"/>
                    <a:pt x="620" y="625"/>
                  </a:cubicBezTo>
                  <a:cubicBezTo>
                    <a:pt x="489" y="752"/>
                    <a:pt x="279" y="749"/>
                    <a:pt x="151" y="619"/>
                  </a:cubicBezTo>
                  <a:cubicBezTo>
                    <a:pt x="24" y="488"/>
                    <a:pt x="26" y="278"/>
                    <a:pt x="157" y="150"/>
                  </a:cubicBezTo>
                  <a:cubicBezTo>
                    <a:pt x="222" y="87"/>
                    <a:pt x="305" y="56"/>
                    <a:pt x="389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1">
              <a:extLst>
                <a:ext uri="{FF2B5EF4-FFF2-40B4-BE49-F238E27FC236}">
                  <a16:creationId xmlns:a16="http://schemas.microsoft.com/office/drawing/2014/main" id="{8DAF5933-DFEF-396B-9532-7941BDE6E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95375" y="3267075"/>
              <a:ext cx="377825" cy="327025"/>
            </a:xfrm>
            <a:custGeom>
              <a:avLst/>
              <a:gdLst>
                <a:gd name="T0" fmla="*/ 143 w 238"/>
                <a:gd name="T1" fmla="*/ 146 h 206"/>
                <a:gd name="T2" fmla="*/ 184 w 238"/>
                <a:gd name="T3" fmla="*/ 193 h 206"/>
                <a:gd name="T4" fmla="*/ 169 w 238"/>
                <a:gd name="T5" fmla="*/ 206 h 206"/>
                <a:gd name="T6" fmla="*/ 120 w 238"/>
                <a:gd name="T7" fmla="*/ 150 h 206"/>
                <a:gd name="T8" fmla="*/ 67 w 238"/>
                <a:gd name="T9" fmla="*/ 159 h 206"/>
                <a:gd name="T10" fmla="*/ 63 w 238"/>
                <a:gd name="T11" fmla="*/ 133 h 206"/>
                <a:gd name="T12" fmla="*/ 100 w 238"/>
                <a:gd name="T13" fmla="*/ 126 h 206"/>
                <a:gd name="T14" fmla="*/ 0 w 238"/>
                <a:gd name="T15" fmla="*/ 13 h 206"/>
                <a:gd name="T16" fmla="*/ 15 w 238"/>
                <a:gd name="T17" fmla="*/ 0 h 206"/>
                <a:gd name="T18" fmla="*/ 123 w 238"/>
                <a:gd name="T19" fmla="*/ 123 h 206"/>
                <a:gd name="T20" fmla="*/ 234 w 238"/>
                <a:gd name="T21" fmla="*/ 103 h 206"/>
                <a:gd name="T22" fmla="*/ 238 w 238"/>
                <a:gd name="T23" fmla="*/ 129 h 206"/>
                <a:gd name="T24" fmla="*/ 143 w 238"/>
                <a:gd name="T25" fmla="*/ 14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8" h="206">
                  <a:moveTo>
                    <a:pt x="143" y="146"/>
                  </a:moveTo>
                  <a:lnTo>
                    <a:pt x="184" y="193"/>
                  </a:lnTo>
                  <a:lnTo>
                    <a:pt x="169" y="206"/>
                  </a:lnTo>
                  <a:lnTo>
                    <a:pt x="120" y="150"/>
                  </a:lnTo>
                  <a:lnTo>
                    <a:pt x="67" y="159"/>
                  </a:lnTo>
                  <a:lnTo>
                    <a:pt x="63" y="133"/>
                  </a:lnTo>
                  <a:lnTo>
                    <a:pt x="100" y="126"/>
                  </a:lnTo>
                  <a:lnTo>
                    <a:pt x="0" y="13"/>
                  </a:lnTo>
                  <a:lnTo>
                    <a:pt x="15" y="0"/>
                  </a:lnTo>
                  <a:lnTo>
                    <a:pt x="123" y="123"/>
                  </a:lnTo>
                  <a:lnTo>
                    <a:pt x="234" y="103"/>
                  </a:lnTo>
                  <a:lnTo>
                    <a:pt x="238" y="129"/>
                  </a:lnTo>
                  <a:lnTo>
                    <a:pt x="143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417C3F5B-DDD7-BD9A-02FD-6CCF61E9567C}"/>
              </a:ext>
            </a:extLst>
          </p:cNvPr>
          <p:cNvSpPr/>
          <p:nvPr/>
        </p:nvSpPr>
        <p:spPr>
          <a:xfrm>
            <a:off x="506834" y="3041985"/>
            <a:ext cx="5400000" cy="612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chemeClr val="bg1"/>
                </a:solidFill>
              </a:rPr>
              <a:t>Product trends: interactive robots, Micro, collection,  newness</a:t>
            </a:r>
          </a:p>
        </p:txBody>
      </p:sp>
      <p:grpSp>
        <p:nvGrpSpPr>
          <p:cNvPr id="31" name="Group 85">
            <a:extLst>
              <a:ext uri="{FF2B5EF4-FFF2-40B4-BE49-F238E27FC236}">
                <a16:creationId xmlns:a16="http://schemas.microsoft.com/office/drawing/2014/main" id="{59C84260-951A-C24A-E338-10524B317E43}"/>
              </a:ext>
            </a:extLst>
          </p:cNvPr>
          <p:cNvGrpSpPr/>
          <p:nvPr/>
        </p:nvGrpSpPr>
        <p:grpSpPr>
          <a:xfrm>
            <a:off x="604891" y="3147193"/>
            <a:ext cx="460852" cy="373414"/>
            <a:chOff x="5734050" y="3131506"/>
            <a:chExt cx="723233" cy="586005"/>
          </a:xfrm>
          <a:solidFill>
            <a:schemeClr val="bg1"/>
          </a:solidFill>
        </p:grpSpPr>
        <p:sp>
          <p:nvSpPr>
            <p:cNvPr id="32" name="Freeform: Shape 90">
              <a:extLst>
                <a:ext uri="{FF2B5EF4-FFF2-40B4-BE49-F238E27FC236}">
                  <a16:creationId xmlns:a16="http://schemas.microsoft.com/office/drawing/2014/main" id="{97D33FF1-2295-CE2B-00A1-6C9A5DB88068}"/>
                </a:ext>
              </a:extLst>
            </p:cNvPr>
            <p:cNvSpPr/>
            <p:nvPr/>
          </p:nvSpPr>
          <p:spPr>
            <a:xfrm rot="17812201">
              <a:off x="5930789" y="3244139"/>
              <a:ext cx="255460" cy="30194"/>
            </a:xfrm>
            <a:custGeom>
              <a:avLst/>
              <a:gdLst>
                <a:gd name="connsiteX0" fmla="*/ 0 w 255460"/>
                <a:gd name="connsiteY0" fmla="*/ 0 h 30194"/>
                <a:gd name="connsiteX1" fmla="*/ 255460 w 255460"/>
                <a:gd name="connsiteY1" fmla="*/ 0 h 30194"/>
                <a:gd name="connsiteX2" fmla="*/ 255460 w 255460"/>
                <a:gd name="connsiteY2" fmla="*/ 30194 h 30194"/>
                <a:gd name="connsiteX3" fmla="*/ 0 w 255460"/>
                <a:gd name="connsiteY3" fmla="*/ 30194 h 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5460" h="30194">
                  <a:moveTo>
                    <a:pt x="0" y="0"/>
                  </a:moveTo>
                  <a:lnTo>
                    <a:pt x="255460" y="0"/>
                  </a:lnTo>
                  <a:lnTo>
                    <a:pt x="255460" y="30194"/>
                  </a:lnTo>
                  <a:lnTo>
                    <a:pt x="0" y="301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95">
              <a:extLst>
                <a:ext uri="{FF2B5EF4-FFF2-40B4-BE49-F238E27FC236}">
                  <a16:creationId xmlns:a16="http://schemas.microsoft.com/office/drawing/2014/main" id="{74137618-B2B4-8613-7168-1D76393084B9}"/>
                </a:ext>
              </a:extLst>
            </p:cNvPr>
            <p:cNvSpPr/>
            <p:nvPr/>
          </p:nvSpPr>
          <p:spPr>
            <a:xfrm rot="20058600">
              <a:off x="6125566" y="3148828"/>
              <a:ext cx="30194" cy="244602"/>
            </a:xfrm>
            <a:custGeom>
              <a:avLst/>
              <a:gdLst>
                <a:gd name="connsiteX0" fmla="*/ 0 w 30194"/>
                <a:gd name="connsiteY0" fmla="*/ 0 h 244602"/>
                <a:gd name="connsiteX1" fmla="*/ 30194 w 30194"/>
                <a:gd name="connsiteY1" fmla="*/ 0 h 244602"/>
                <a:gd name="connsiteX2" fmla="*/ 30194 w 30194"/>
                <a:gd name="connsiteY2" fmla="*/ 244602 h 244602"/>
                <a:gd name="connsiteX3" fmla="*/ 0 w 30194"/>
                <a:gd name="connsiteY3" fmla="*/ 244602 h 24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194" h="244602">
                  <a:moveTo>
                    <a:pt x="0" y="0"/>
                  </a:moveTo>
                  <a:lnTo>
                    <a:pt x="30194" y="0"/>
                  </a:lnTo>
                  <a:lnTo>
                    <a:pt x="30194" y="244602"/>
                  </a:lnTo>
                  <a:lnTo>
                    <a:pt x="0" y="2446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100">
              <a:extLst>
                <a:ext uri="{FF2B5EF4-FFF2-40B4-BE49-F238E27FC236}">
                  <a16:creationId xmlns:a16="http://schemas.microsoft.com/office/drawing/2014/main" id="{BAC6B364-865F-2D6F-3C64-09E7DCBA689B}"/>
                </a:ext>
              </a:extLst>
            </p:cNvPr>
            <p:cNvSpPr/>
            <p:nvPr/>
          </p:nvSpPr>
          <p:spPr>
            <a:xfrm>
              <a:off x="5734050" y="3356800"/>
              <a:ext cx="723233" cy="360711"/>
            </a:xfrm>
            <a:custGeom>
              <a:avLst/>
              <a:gdLst>
                <a:gd name="connsiteX0" fmla="*/ 361664 w 723233"/>
                <a:gd name="connsiteY0" fmla="*/ 0 h 360711"/>
                <a:gd name="connsiteX1" fmla="*/ 4286 w 723233"/>
                <a:gd name="connsiteY1" fmla="*/ 0 h 360711"/>
                <a:gd name="connsiteX2" fmla="*/ 0 w 723233"/>
                <a:gd name="connsiteY2" fmla="*/ 4286 h 360711"/>
                <a:gd name="connsiteX3" fmla="*/ 0 w 723233"/>
                <a:gd name="connsiteY3" fmla="*/ 41719 h 360711"/>
                <a:gd name="connsiteX4" fmla="*/ 4286 w 723233"/>
                <a:gd name="connsiteY4" fmla="*/ 46006 h 360711"/>
                <a:gd name="connsiteX5" fmla="*/ 49340 w 723233"/>
                <a:gd name="connsiteY5" fmla="*/ 46006 h 360711"/>
                <a:gd name="connsiteX6" fmla="*/ 53531 w 723233"/>
                <a:gd name="connsiteY6" fmla="*/ 49816 h 360711"/>
                <a:gd name="connsiteX7" fmla="*/ 86678 w 723233"/>
                <a:gd name="connsiteY7" fmla="*/ 356902 h 360711"/>
                <a:gd name="connsiteX8" fmla="*/ 90869 w 723233"/>
                <a:gd name="connsiteY8" fmla="*/ 360712 h 360711"/>
                <a:gd name="connsiteX9" fmla="*/ 632365 w 723233"/>
                <a:gd name="connsiteY9" fmla="*/ 360712 h 360711"/>
                <a:gd name="connsiteX10" fmla="*/ 636556 w 723233"/>
                <a:gd name="connsiteY10" fmla="*/ 356902 h 360711"/>
                <a:gd name="connsiteX11" fmla="*/ 669703 w 723233"/>
                <a:gd name="connsiteY11" fmla="*/ 49816 h 360711"/>
                <a:gd name="connsiteX12" fmla="*/ 673894 w 723233"/>
                <a:gd name="connsiteY12" fmla="*/ 46006 h 360711"/>
                <a:gd name="connsiteX13" fmla="*/ 718947 w 723233"/>
                <a:gd name="connsiteY13" fmla="*/ 46006 h 360711"/>
                <a:gd name="connsiteX14" fmla="*/ 723233 w 723233"/>
                <a:gd name="connsiteY14" fmla="*/ 41719 h 360711"/>
                <a:gd name="connsiteX15" fmla="*/ 723233 w 723233"/>
                <a:gd name="connsiteY15" fmla="*/ 4286 h 360711"/>
                <a:gd name="connsiteX16" fmla="*/ 718947 w 723233"/>
                <a:gd name="connsiteY16" fmla="*/ 0 h 360711"/>
                <a:gd name="connsiteX17" fmla="*/ 361569 w 723233"/>
                <a:gd name="connsiteY17" fmla="*/ 0 h 360711"/>
                <a:gd name="connsiteX18" fmla="*/ 108204 w 723233"/>
                <a:gd name="connsiteY18" fmla="*/ 263557 h 360711"/>
                <a:gd name="connsiteX19" fmla="*/ 107156 w 723233"/>
                <a:gd name="connsiteY19" fmla="*/ 253365 h 360711"/>
                <a:gd name="connsiteX20" fmla="*/ 108204 w 723233"/>
                <a:gd name="connsiteY20" fmla="*/ 253365 h 360711"/>
                <a:gd name="connsiteX21" fmla="*/ 108204 w 723233"/>
                <a:gd name="connsiteY21" fmla="*/ 263557 h 360711"/>
                <a:gd name="connsiteX22" fmla="*/ 108204 w 723233"/>
                <a:gd name="connsiteY22" fmla="*/ 228219 h 360711"/>
                <a:gd name="connsiteX23" fmla="*/ 104394 w 723233"/>
                <a:gd name="connsiteY23" fmla="*/ 228219 h 360711"/>
                <a:gd name="connsiteX24" fmla="*/ 95726 w 723233"/>
                <a:gd name="connsiteY24" fmla="*/ 148018 h 360711"/>
                <a:gd name="connsiteX25" fmla="*/ 108204 w 723233"/>
                <a:gd name="connsiteY25" fmla="*/ 148018 h 360711"/>
                <a:gd name="connsiteX26" fmla="*/ 108204 w 723233"/>
                <a:gd name="connsiteY26" fmla="*/ 228219 h 360711"/>
                <a:gd name="connsiteX27" fmla="*/ 108204 w 723233"/>
                <a:gd name="connsiteY27" fmla="*/ 126111 h 360711"/>
                <a:gd name="connsiteX28" fmla="*/ 94107 w 723233"/>
                <a:gd name="connsiteY28" fmla="*/ 126111 h 360711"/>
                <a:gd name="connsiteX29" fmla="*/ 94107 w 723233"/>
                <a:gd name="connsiteY29" fmla="*/ 45910 h 360711"/>
                <a:gd name="connsiteX30" fmla="*/ 108204 w 723233"/>
                <a:gd name="connsiteY30" fmla="*/ 45910 h 360711"/>
                <a:gd name="connsiteX31" fmla="*/ 108204 w 723233"/>
                <a:gd name="connsiteY31" fmla="*/ 126111 h 360711"/>
                <a:gd name="connsiteX32" fmla="*/ 135636 w 723233"/>
                <a:gd name="connsiteY32" fmla="*/ 329184 h 360711"/>
                <a:gd name="connsiteX33" fmla="*/ 121539 w 723233"/>
                <a:gd name="connsiteY33" fmla="*/ 329184 h 360711"/>
                <a:gd name="connsiteX34" fmla="*/ 121539 w 723233"/>
                <a:gd name="connsiteY34" fmla="*/ 253365 h 360711"/>
                <a:gd name="connsiteX35" fmla="*/ 135636 w 723233"/>
                <a:gd name="connsiteY35" fmla="*/ 253365 h 360711"/>
                <a:gd name="connsiteX36" fmla="*/ 135636 w 723233"/>
                <a:gd name="connsiteY36" fmla="*/ 329184 h 360711"/>
                <a:gd name="connsiteX37" fmla="*/ 135636 w 723233"/>
                <a:gd name="connsiteY37" fmla="*/ 228219 h 360711"/>
                <a:gd name="connsiteX38" fmla="*/ 121539 w 723233"/>
                <a:gd name="connsiteY38" fmla="*/ 228219 h 360711"/>
                <a:gd name="connsiteX39" fmla="*/ 121539 w 723233"/>
                <a:gd name="connsiteY39" fmla="*/ 148018 h 360711"/>
                <a:gd name="connsiteX40" fmla="*/ 135636 w 723233"/>
                <a:gd name="connsiteY40" fmla="*/ 148018 h 360711"/>
                <a:gd name="connsiteX41" fmla="*/ 135636 w 723233"/>
                <a:gd name="connsiteY41" fmla="*/ 228219 h 360711"/>
                <a:gd name="connsiteX42" fmla="*/ 135636 w 723233"/>
                <a:gd name="connsiteY42" fmla="*/ 126111 h 360711"/>
                <a:gd name="connsiteX43" fmla="*/ 121539 w 723233"/>
                <a:gd name="connsiteY43" fmla="*/ 126111 h 360711"/>
                <a:gd name="connsiteX44" fmla="*/ 121539 w 723233"/>
                <a:gd name="connsiteY44" fmla="*/ 45910 h 360711"/>
                <a:gd name="connsiteX45" fmla="*/ 135636 w 723233"/>
                <a:gd name="connsiteY45" fmla="*/ 45910 h 360711"/>
                <a:gd name="connsiteX46" fmla="*/ 135636 w 723233"/>
                <a:gd name="connsiteY46" fmla="*/ 126111 h 360711"/>
                <a:gd name="connsiteX47" fmla="*/ 163068 w 723233"/>
                <a:gd name="connsiteY47" fmla="*/ 329184 h 360711"/>
                <a:gd name="connsiteX48" fmla="*/ 148971 w 723233"/>
                <a:gd name="connsiteY48" fmla="*/ 329184 h 360711"/>
                <a:gd name="connsiteX49" fmla="*/ 148971 w 723233"/>
                <a:gd name="connsiteY49" fmla="*/ 253365 h 360711"/>
                <a:gd name="connsiteX50" fmla="*/ 163068 w 723233"/>
                <a:gd name="connsiteY50" fmla="*/ 253365 h 360711"/>
                <a:gd name="connsiteX51" fmla="*/ 163068 w 723233"/>
                <a:gd name="connsiteY51" fmla="*/ 329184 h 360711"/>
                <a:gd name="connsiteX52" fmla="*/ 163068 w 723233"/>
                <a:gd name="connsiteY52" fmla="*/ 228219 h 360711"/>
                <a:gd name="connsiteX53" fmla="*/ 148971 w 723233"/>
                <a:gd name="connsiteY53" fmla="*/ 228219 h 360711"/>
                <a:gd name="connsiteX54" fmla="*/ 148971 w 723233"/>
                <a:gd name="connsiteY54" fmla="*/ 148018 h 360711"/>
                <a:gd name="connsiteX55" fmla="*/ 163068 w 723233"/>
                <a:gd name="connsiteY55" fmla="*/ 148018 h 360711"/>
                <a:gd name="connsiteX56" fmla="*/ 163068 w 723233"/>
                <a:gd name="connsiteY56" fmla="*/ 228219 h 360711"/>
                <a:gd name="connsiteX57" fmla="*/ 163068 w 723233"/>
                <a:gd name="connsiteY57" fmla="*/ 126111 h 360711"/>
                <a:gd name="connsiteX58" fmla="*/ 148971 w 723233"/>
                <a:gd name="connsiteY58" fmla="*/ 126111 h 360711"/>
                <a:gd name="connsiteX59" fmla="*/ 148971 w 723233"/>
                <a:gd name="connsiteY59" fmla="*/ 45910 h 360711"/>
                <a:gd name="connsiteX60" fmla="*/ 163068 w 723233"/>
                <a:gd name="connsiteY60" fmla="*/ 45910 h 360711"/>
                <a:gd name="connsiteX61" fmla="*/ 163068 w 723233"/>
                <a:gd name="connsiteY61" fmla="*/ 126111 h 360711"/>
                <a:gd name="connsiteX62" fmla="*/ 190500 w 723233"/>
                <a:gd name="connsiteY62" fmla="*/ 329184 h 360711"/>
                <a:gd name="connsiteX63" fmla="*/ 176403 w 723233"/>
                <a:gd name="connsiteY63" fmla="*/ 329184 h 360711"/>
                <a:gd name="connsiteX64" fmla="*/ 176403 w 723233"/>
                <a:gd name="connsiteY64" fmla="*/ 253365 h 360711"/>
                <a:gd name="connsiteX65" fmla="*/ 190500 w 723233"/>
                <a:gd name="connsiteY65" fmla="*/ 253365 h 360711"/>
                <a:gd name="connsiteX66" fmla="*/ 190500 w 723233"/>
                <a:gd name="connsiteY66" fmla="*/ 329184 h 360711"/>
                <a:gd name="connsiteX67" fmla="*/ 190500 w 723233"/>
                <a:gd name="connsiteY67" fmla="*/ 228219 h 360711"/>
                <a:gd name="connsiteX68" fmla="*/ 176403 w 723233"/>
                <a:gd name="connsiteY68" fmla="*/ 228219 h 360711"/>
                <a:gd name="connsiteX69" fmla="*/ 176403 w 723233"/>
                <a:gd name="connsiteY69" fmla="*/ 148018 h 360711"/>
                <a:gd name="connsiteX70" fmla="*/ 190500 w 723233"/>
                <a:gd name="connsiteY70" fmla="*/ 148018 h 360711"/>
                <a:gd name="connsiteX71" fmla="*/ 190500 w 723233"/>
                <a:gd name="connsiteY71" fmla="*/ 228219 h 360711"/>
                <a:gd name="connsiteX72" fmla="*/ 190500 w 723233"/>
                <a:gd name="connsiteY72" fmla="*/ 126111 h 360711"/>
                <a:gd name="connsiteX73" fmla="*/ 176403 w 723233"/>
                <a:gd name="connsiteY73" fmla="*/ 126111 h 360711"/>
                <a:gd name="connsiteX74" fmla="*/ 176403 w 723233"/>
                <a:gd name="connsiteY74" fmla="*/ 45910 h 360711"/>
                <a:gd name="connsiteX75" fmla="*/ 190500 w 723233"/>
                <a:gd name="connsiteY75" fmla="*/ 45910 h 360711"/>
                <a:gd name="connsiteX76" fmla="*/ 190500 w 723233"/>
                <a:gd name="connsiteY76" fmla="*/ 126111 h 360711"/>
                <a:gd name="connsiteX77" fmla="*/ 217932 w 723233"/>
                <a:gd name="connsiteY77" fmla="*/ 329184 h 360711"/>
                <a:gd name="connsiteX78" fmla="*/ 203835 w 723233"/>
                <a:gd name="connsiteY78" fmla="*/ 329184 h 360711"/>
                <a:gd name="connsiteX79" fmla="*/ 203835 w 723233"/>
                <a:gd name="connsiteY79" fmla="*/ 253365 h 360711"/>
                <a:gd name="connsiteX80" fmla="*/ 217932 w 723233"/>
                <a:gd name="connsiteY80" fmla="*/ 253365 h 360711"/>
                <a:gd name="connsiteX81" fmla="*/ 217932 w 723233"/>
                <a:gd name="connsiteY81" fmla="*/ 329184 h 360711"/>
                <a:gd name="connsiteX82" fmla="*/ 217932 w 723233"/>
                <a:gd name="connsiteY82" fmla="*/ 228219 h 360711"/>
                <a:gd name="connsiteX83" fmla="*/ 203835 w 723233"/>
                <a:gd name="connsiteY83" fmla="*/ 228219 h 360711"/>
                <a:gd name="connsiteX84" fmla="*/ 203835 w 723233"/>
                <a:gd name="connsiteY84" fmla="*/ 148018 h 360711"/>
                <a:gd name="connsiteX85" fmla="*/ 217932 w 723233"/>
                <a:gd name="connsiteY85" fmla="*/ 148018 h 360711"/>
                <a:gd name="connsiteX86" fmla="*/ 217932 w 723233"/>
                <a:gd name="connsiteY86" fmla="*/ 228219 h 360711"/>
                <a:gd name="connsiteX87" fmla="*/ 217932 w 723233"/>
                <a:gd name="connsiteY87" fmla="*/ 126111 h 360711"/>
                <a:gd name="connsiteX88" fmla="*/ 203835 w 723233"/>
                <a:gd name="connsiteY88" fmla="*/ 126111 h 360711"/>
                <a:gd name="connsiteX89" fmla="*/ 203835 w 723233"/>
                <a:gd name="connsiteY89" fmla="*/ 45910 h 360711"/>
                <a:gd name="connsiteX90" fmla="*/ 217932 w 723233"/>
                <a:gd name="connsiteY90" fmla="*/ 45910 h 360711"/>
                <a:gd name="connsiteX91" fmla="*/ 217932 w 723233"/>
                <a:gd name="connsiteY91" fmla="*/ 126111 h 360711"/>
                <a:gd name="connsiteX92" fmla="*/ 245364 w 723233"/>
                <a:gd name="connsiteY92" fmla="*/ 329184 h 360711"/>
                <a:gd name="connsiteX93" fmla="*/ 231267 w 723233"/>
                <a:gd name="connsiteY93" fmla="*/ 329184 h 360711"/>
                <a:gd name="connsiteX94" fmla="*/ 231267 w 723233"/>
                <a:gd name="connsiteY94" fmla="*/ 253365 h 360711"/>
                <a:gd name="connsiteX95" fmla="*/ 245364 w 723233"/>
                <a:gd name="connsiteY95" fmla="*/ 253365 h 360711"/>
                <a:gd name="connsiteX96" fmla="*/ 245364 w 723233"/>
                <a:gd name="connsiteY96" fmla="*/ 329184 h 360711"/>
                <a:gd name="connsiteX97" fmla="*/ 245364 w 723233"/>
                <a:gd name="connsiteY97" fmla="*/ 228219 h 360711"/>
                <a:gd name="connsiteX98" fmla="*/ 231267 w 723233"/>
                <a:gd name="connsiteY98" fmla="*/ 228219 h 360711"/>
                <a:gd name="connsiteX99" fmla="*/ 231267 w 723233"/>
                <a:gd name="connsiteY99" fmla="*/ 148018 h 360711"/>
                <a:gd name="connsiteX100" fmla="*/ 245364 w 723233"/>
                <a:gd name="connsiteY100" fmla="*/ 148018 h 360711"/>
                <a:gd name="connsiteX101" fmla="*/ 245364 w 723233"/>
                <a:gd name="connsiteY101" fmla="*/ 228219 h 360711"/>
                <a:gd name="connsiteX102" fmla="*/ 245364 w 723233"/>
                <a:gd name="connsiteY102" fmla="*/ 126111 h 360711"/>
                <a:gd name="connsiteX103" fmla="*/ 231267 w 723233"/>
                <a:gd name="connsiteY103" fmla="*/ 126111 h 360711"/>
                <a:gd name="connsiteX104" fmla="*/ 231267 w 723233"/>
                <a:gd name="connsiteY104" fmla="*/ 45910 h 360711"/>
                <a:gd name="connsiteX105" fmla="*/ 245364 w 723233"/>
                <a:gd name="connsiteY105" fmla="*/ 45910 h 360711"/>
                <a:gd name="connsiteX106" fmla="*/ 245364 w 723233"/>
                <a:gd name="connsiteY106" fmla="*/ 126111 h 360711"/>
                <a:gd name="connsiteX107" fmla="*/ 272796 w 723233"/>
                <a:gd name="connsiteY107" fmla="*/ 329184 h 360711"/>
                <a:gd name="connsiteX108" fmla="*/ 258699 w 723233"/>
                <a:gd name="connsiteY108" fmla="*/ 329184 h 360711"/>
                <a:gd name="connsiteX109" fmla="*/ 258699 w 723233"/>
                <a:gd name="connsiteY109" fmla="*/ 253365 h 360711"/>
                <a:gd name="connsiteX110" fmla="*/ 272796 w 723233"/>
                <a:gd name="connsiteY110" fmla="*/ 253365 h 360711"/>
                <a:gd name="connsiteX111" fmla="*/ 272796 w 723233"/>
                <a:gd name="connsiteY111" fmla="*/ 329184 h 360711"/>
                <a:gd name="connsiteX112" fmla="*/ 272796 w 723233"/>
                <a:gd name="connsiteY112" fmla="*/ 228219 h 360711"/>
                <a:gd name="connsiteX113" fmla="*/ 258699 w 723233"/>
                <a:gd name="connsiteY113" fmla="*/ 228219 h 360711"/>
                <a:gd name="connsiteX114" fmla="*/ 258699 w 723233"/>
                <a:gd name="connsiteY114" fmla="*/ 148018 h 360711"/>
                <a:gd name="connsiteX115" fmla="*/ 272796 w 723233"/>
                <a:gd name="connsiteY115" fmla="*/ 148018 h 360711"/>
                <a:gd name="connsiteX116" fmla="*/ 272796 w 723233"/>
                <a:gd name="connsiteY116" fmla="*/ 228219 h 360711"/>
                <a:gd name="connsiteX117" fmla="*/ 272796 w 723233"/>
                <a:gd name="connsiteY117" fmla="*/ 126111 h 360711"/>
                <a:gd name="connsiteX118" fmla="*/ 258699 w 723233"/>
                <a:gd name="connsiteY118" fmla="*/ 126111 h 360711"/>
                <a:gd name="connsiteX119" fmla="*/ 258699 w 723233"/>
                <a:gd name="connsiteY119" fmla="*/ 45910 h 360711"/>
                <a:gd name="connsiteX120" fmla="*/ 272796 w 723233"/>
                <a:gd name="connsiteY120" fmla="*/ 45910 h 360711"/>
                <a:gd name="connsiteX121" fmla="*/ 272796 w 723233"/>
                <a:gd name="connsiteY121" fmla="*/ 126111 h 360711"/>
                <a:gd name="connsiteX122" fmla="*/ 300228 w 723233"/>
                <a:gd name="connsiteY122" fmla="*/ 329184 h 360711"/>
                <a:gd name="connsiteX123" fmla="*/ 286131 w 723233"/>
                <a:gd name="connsiteY123" fmla="*/ 329184 h 360711"/>
                <a:gd name="connsiteX124" fmla="*/ 286131 w 723233"/>
                <a:gd name="connsiteY124" fmla="*/ 253365 h 360711"/>
                <a:gd name="connsiteX125" fmla="*/ 300228 w 723233"/>
                <a:gd name="connsiteY125" fmla="*/ 253365 h 360711"/>
                <a:gd name="connsiteX126" fmla="*/ 300228 w 723233"/>
                <a:gd name="connsiteY126" fmla="*/ 329184 h 360711"/>
                <a:gd name="connsiteX127" fmla="*/ 300228 w 723233"/>
                <a:gd name="connsiteY127" fmla="*/ 228219 h 360711"/>
                <a:gd name="connsiteX128" fmla="*/ 286131 w 723233"/>
                <a:gd name="connsiteY128" fmla="*/ 228219 h 360711"/>
                <a:gd name="connsiteX129" fmla="*/ 286131 w 723233"/>
                <a:gd name="connsiteY129" fmla="*/ 148018 h 360711"/>
                <a:gd name="connsiteX130" fmla="*/ 300228 w 723233"/>
                <a:gd name="connsiteY130" fmla="*/ 148018 h 360711"/>
                <a:gd name="connsiteX131" fmla="*/ 300228 w 723233"/>
                <a:gd name="connsiteY131" fmla="*/ 228219 h 360711"/>
                <a:gd name="connsiteX132" fmla="*/ 300228 w 723233"/>
                <a:gd name="connsiteY132" fmla="*/ 126111 h 360711"/>
                <a:gd name="connsiteX133" fmla="*/ 286131 w 723233"/>
                <a:gd name="connsiteY133" fmla="*/ 126111 h 360711"/>
                <a:gd name="connsiteX134" fmla="*/ 286131 w 723233"/>
                <a:gd name="connsiteY134" fmla="*/ 45910 h 360711"/>
                <a:gd name="connsiteX135" fmla="*/ 300228 w 723233"/>
                <a:gd name="connsiteY135" fmla="*/ 45910 h 360711"/>
                <a:gd name="connsiteX136" fmla="*/ 300228 w 723233"/>
                <a:gd name="connsiteY136" fmla="*/ 126111 h 360711"/>
                <a:gd name="connsiteX137" fmla="*/ 327660 w 723233"/>
                <a:gd name="connsiteY137" fmla="*/ 329184 h 360711"/>
                <a:gd name="connsiteX138" fmla="*/ 313563 w 723233"/>
                <a:gd name="connsiteY138" fmla="*/ 329184 h 360711"/>
                <a:gd name="connsiteX139" fmla="*/ 313563 w 723233"/>
                <a:gd name="connsiteY139" fmla="*/ 253365 h 360711"/>
                <a:gd name="connsiteX140" fmla="*/ 327660 w 723233"/>
                <a:gd name="connsiteY140" fmla="*/ 253365 h 360711"/>
                <a:gd name="connsiteX141" fmla="*/ 327660 w 723233"/>
                <a:gd name="connsiteY141" fmla="*/ 329184 h 360711"/>
                <a:gd name="connsiteX142" fmla="*/ 327660 w 723233"/>
                <a:gd name="connsiteY142" fmla="*/ 228219 h 360711"/>
                <a:gd name="connsiteX143" fmla="*/ 313563 w 723233"/>
                <a:gd name="connsiteY143" fmla="*/ 228219 h 360711"/>
                <a:gd name="connsiteX144" fmla="*/ 313563 w 723233"/>
                <a:gd name="connsiteY144" fmla="*/ 148018 h 360711"/>
                <a:gd name="connsiteX145" fmla="*/ 327660 w 723233"/>
                <a:gd name="connsiteY145" fmla="*/ 148018 h 360711"/>
                <a:gd name="connsiteX146" fmla="*/ 327660 w 723233"/>
                <a:gd name="connsiteY146" fmla="*/ 228219 h 360711"/>
                <a:gd name="connsiteX147" fmla="*/ 327660 w 723233"/>
                <a:gd name="connsiteY147" fmla="*/ 126111 h 360711"/>
                <a:gd name="connsiteX148" fmla="*/ 313563 w 723233"/>
                <a:gd name="connsiteY148" fmla="*/ 126111 h 360711"/>
                <a:gd name="connsiteX149" fmla="*/ 313563 w 723233"/>
                <a:gd name="connsiteY149" fmla="*/ 45910 h 360711"/>
                <a:gd name="connsiteX150" fmla="*/ 327660 w 723233"/>
                <a:gd name="connsiteY150" fmla="*/ 45910 h 360711"/>
                <a:gd name="connsiteX151" fmla="*/ 327660 w 723233"/>
                <a:gd name="connsiteY151" fmla="*/ 126111 h 360711"/>
                <a:gd name="connsiteX152" fmla="*/ 355092 w 723233"/>
                <a:gd name="connsiteY152" fmla="*/ 329184 h 360711"/>
                <a:gd name="connsiteX153" fmla="*/ 340995 w 723233"/>
                <a:gd name="connsiteY153" fmla="*/ 329184 h 360711"/>
                <a:gd name="connsiteX154" fmla="*/ 340995 w 723233"/>
                <a:gd name="connsiteY154" fmla="*/ 253365 h 360711"/>
                <a:gd name="connsiteX155" fmla="*/ 355092 w 723233"/>
                <a:gd name="connsiteY155" fmla="*/ 253365 h 360711"/>
                <a:gd name="connsiteX156" fmla="*/ 355092 w 723233"/>
                <a:gd name="connsiteY156" fmla="*/ 329184 h 360711"/>
                <a:gd name="connsiteX157" fmla="*/ 355092 w 723233"/>
                <a:gd name="connsiteY157" fmla="*/ 228219 h 360711"/>
                <a:gd name="connsiteX158" fmla="*/ 340995 w 723233"/>
                <a:gd name="connsiteY158" fmla="*/ 228219 h 360711"/>
                <a:gd name="connsiteX159" fmla="*/ 340995 w 723233"/>
                <a:gd name="connsiteY159" fmla="*/ 148018 h 360711"/>
                <a:gd name="connsiteX160" fmla="*/ 355092 w 723233"/>
                <a:gd name="connsiteY160" fmla="*/ 148018 h 360711"/>
                <a:gd name="connsiteX161" fmla="*/ 355092 w 723233"/>
                <a:gd name="connsiteY161" fmla="*/ 228219 h 360711"/>
                <a:gd name="connsiteX162" fmla="*/ 355092 w 723233"/>
                <a:gd name="connsiteY162" fmla="*/ 126111 h 360711"/>
                <a:gd name="connsiteX163" fmla="*/ 340995 w 723233"/>
                <a:gd name="connsiteY163" fmla="*/ 126111 h 360711"/>
                <a:gd name="connsiteX164" fmla="*/ 340995 w 723233"/>
                <a:gd name="connsiteY164" fmla="*/ 45910 h 360711"/>
                <a:gd name="connsiteX165" fmla="*/ 355092 w 723233"/>
                <a:gd name="connsiteY165" fmla="*/ 45910 h 360711"/>
                <a:gd name="connsiteX166" fmla="*/ 355092 w 723233"/>
                <a:gd name="connsiteY166" fmla="*/ 126111 h 360711"/>
                <a:gd name="connsiteX167" fmla="*/ 382524 w 723233"/>
                <a:gd name="connsiteY167" fmla="*/ 329184 h 360711"/>
                <a:gd name="connsiteX168" fmla="*/ 368427 w 723233"/>
                <a:gd name="connsiteY168" fmla="*/ 329184 h 360711"/>
                <a:gd name="connsiteX169" fmla="*/ 368427 w 723233"/>
                <a:gd name="connsiteY169" fmla="*/ 253365 h 360711"/>
                <a:gd name="connsiteX170" fmla="*/ 382524 w 723233"/>
                <a:gd name="connsiteY170" fmla="*/ 253365 h 360711"/>
                <a:gd name="connsiteX171" fmla="*/ 382524 w 723233"/>
                <a:gd name="connsiteY171" fmla="*/ 329184 h 360711"/>
                <a:gd name="connsiteX172" fmla="*/ 382524 w 723233"/>
                <a:gd name="connsiteY172" fmla="*/ 228219 h 360711"/>
                <a:gd name="connsiteX173" fmla="*/ 368427 w 723233"/>
                <a:gd name="connsiteY173" fmla="*/ 228219 h 360711"/>
                <a:gd name="connsiteX174" fmla="*/ 368427 w 723233"/>
                <a:gd name="connsiteY174" fmla="*/ 148018 h 360711"/>
                <a:gd name="connsiteX175" fmla="*/ 382524 w 723233"/>
                <a:gd name="connsiteY175" fmla="*/ 148018 h 360711"/>
                <a:gd name="connsiteX176" fmla="*/ 382524 w 723233"/>
                <a:gd name="connsiteY176" fmla="*/ 228219 h 360711"/>
                <a:gd name="connsiteX177" fmla="*/ 382524 w 723233"/>
                <a:gd name="connsiteY177" fmla="*/ 126111 h 360711"/>
                <a:gd name="connsiteX178" fmla="*/ 368427 w 723233"/>
                <a:gd name="connsiteY178" fmla="*/ 126111 h 360711"/>
                <a:gd name="connsiteX179" fmla="*/ 368427 w 723233"/>
                <a:gd name="connsiteY179" fmla="*/ 45910 h 360711"/>
                <a:gd name="connsiteX180" fmla="*/ 382524 w 723233"/>
                <a:gd name="connsiteY180" fmla="*/ 45910 h 360711"/>
                <a:gd name="connsiteX181" fmla="*/ 382524 w 723233"/>
                <a:gd name="connsiteY181" fmla="*/ 126111 h 360711"/>
                <a:gd name="connsiteX182" fmla="*/ 409956 w 723233"/>
                <a:gd name="connsiteY182" fmla="*/ 329184 h 360711"/>
                <a:gd name="connsiteX183" fmla="*/ 395859 w 723233"/>
                <a:gd name="connsiteY183" fmla="*/ 329184 h 360711"/>
                <a:gd name="connsiteX184" fmla="*/ 395859 w 723233"/>
                <a:gd name="connsiteY184" fmla="*/ 253365 h 360711"/>
                <a:gd name="connsiteX185" fmla="*/ 409956 w 723233"/>
                <a:gd name="connsiteY185" fmla="*/ 253365 h 360711"/>
                <a:gd name="connsiteX186" fmla="*/ 409956 w 723233"/>
                <a:gd name="connsiteY186" fmla="*/ 329184 h 360711"/>
                <a:gd name="connsiteX187" fmla="*/ 409956 w 723233"/>
                <a:gd name="connsiteY187" fmla="*/ 228219 h 360711"/>
                <a:gd name="connsiteX188" fmla="*/ 395859 w 723233"/>
                <a:gd name="connsiteY188" fmla="*/ 228219 h 360711"/>
                <a:gd name="connsiteX189" fmla="*/ 395859 w 723233"/>
                <a:gd name="connsiteY189" fmla="*/ 148018 h 360711"/>
                <a:gd name="connsiteX190" fmla="*/ 409956 w 723233"/>
                <a:gd name="connsiteY190" fmla="*/ 148018 h 360711"/>
                <a:gd name="connsiteX191" fmla="*/ 409956 w 723233"/>
                <a:gd name="connsiteY191" fmla="*/ 228219 h 360711"/>
                <a:gd name="connsiteX192" fmla="*/ 409956 w 723233"/>
                <a:gd name="connsiteY192" fmla="*/ 126111 h 360711"/>
                <a:gd name="connsiteX193" fmla="*/ 395859 w 723233"/>
                <a:gd name="connsiteY193" fmla="*/ 126111 h 360711"/>
                <a:gd name="connsiteX194" fmla="*/ 395859 w 723233"/>
                <a:gd name="connsiteY194" fmla="*/ 45910 h 360711"/>
                <a:gd name="connsiteX195" fmla="*/ 409956 w 723233"/>
                <a:gd name="connsiteY195" fmla="*/ 45910 h 360711"/>
                <a:gd name="connsiteX196" fmla="*/ 409956 w 723233"/>
                <a:gd name="connsiteY196" fmla="*/ 126111 h 360711"/>
                <a:gd name="connsiteX197" fmla="*/ 437388 w 723233"/>
                <a:gd name="connsiteY197" fmla="*/ 329184 h 360711"/>
                <a:gd name="connsiteX198" fmla="*/ 423291 w 723233"/>
                <a:gd name="connsiteY198" fmla="*/ 329184 h 360711"/>
                <a:gd name="connsiteX199" fmla="*/ 423291 w 723233"/>
                <a:gd name="connsiteY199" fmla="*/ 253365 h 360711"/>
                <a:gd name="connsiteX200" fmla="*/ 437388 w 723233"/>
                <a:gd name="connsiteY200" fmla="*/ 253365 h 360711"/>
                <a:gd name="connsiteX201" fmla="*/ 437388 w 723233"/>
                <a:gd name="connsiteY201" fmla="*/ 329184 h 360711"/>
                <a:gd name="connsiteX202" fmla="*/ 437388 w 723233"/>
                <a:gd name="connsiteY202" fmla="*/ 228219 h 360711"/>
                <a:gd name="connsiteX203" fmla="*/ 423291 w 723233"/>
                <a:gd name="connsiteY203" fmla="*/ 228219 h 360711"/>
                <a:gd name="connsiteX204" fmla="*/ 423291 w 723233"/>
                <a:gd name="connsiteY204" fmla="*/ 148018 h 360711"/>
                <a:gd name="connsiteX205" fmla="*/ 437388 w 723233"/>
                <a:gd name="connsiteY205" fmla="*/ 148018 h 360711"/>
                <a:gd name="connsiteX206" fmla="*/ 437388 w 723233"/>
                <a:gd name="connsiteY206" fmla="*/ 228219 h 360711"/>
                <a:gd name="connsiteX207" fmla="*/ 437388 w 723233"/>
                <a:gd name="connsiteY207" fmla="*/ 126111 h 360711"/>
                <a:gd name="connsiteX208" fmla="*/ 423291 w 723233"/>
                <a:gd name="connsiteY208" fmla="*/ 126111 h 360711"/>
                <a:gd name="connsiteX209" fmla="*/ 423291 w 723233"/>
                <a:gd name="connsiteY209" fmla="*/ 45910 h 360711"/>
                <a:gd name="connsiteX210" fmla="*/ 437388 w 723233"/>
                <a:gd name="connsiteY210" fmla="*/ 45910 h 360711"/>
                <a:gd name="connsiteX211" fmla="*/ 437388 w 723233"/>
                <a:gd name="connsiteY211" fmla="*/ 126111 h 360711"/>
                <a:gd name="connsiteX212" fmla="*/ 464820 w 723233"/>
                <a:gd name="connsiteY212" fmla="*/ 329184 h 360711"/>
                <a:gd name="connsiteX213" fmla="*/ 450723 w 723233"/>
                <a:gd name="connsiteY213" fmla="*/ 329184 h 360711"/>
                <a:gd name="connsiteX214" fmla="*/ 450723 w 723233"/>
                <a:gd name="connsiteY214" fmla="*/ 253365 h 360711"/>
                <a:gd name="connsiteX215" fmla="*/ 464820 w 723233"/>
                <a:gd name="connsiteY215" fmla="*/ 253365 h 360711"/>
                <a:gd name="connsiteX216" fmla="*/ 464820 w 723233"/>
                <a:gd name="connsiteY216" fmla="*/ 329184 h 360711"/>
                <a:gd name="connsiteX217" fmla="*/ 464820 w 723233"/>
                <a:gd name="connsiteY217" fmla="*/ 228219 h 360711"/>
                <a:gd name="connsiteX218" fmla="*/ 450723 w 723233"/>
                <a:gd name="connsiteY218" fmla="*/ 228219 h 360711"/>
                <a:gd name="connsiteX219" fmla="*/ 450723 w 723233"/>
                <a:gd name="connsiteY219" fmla="*/ 148018 h 360711"/>
                <a:gd name="connsiteX220" fmla="*/ 464820 w 723233"/>
                <a:gd name="connsiteY220" fmla="*/ 148018 h 360711"/>
                <a:gd name="connsiteX221" fmla="*/ 464820 w 723233"/>
                <a:gd name="connsiteY221" fmla="*/ 228219 h 360711"/>
                <a:gd name="connsiteX222" fmla="*/ 464820 w 723233"/>
                <a:gd name="connsiteY222" fmla="*/ 126111 h 360711"/>
                <a:gd name="connsiteX223" fmla="*/ 450723 w 723233"/>
                <a:gd name="connsiteY223" fmla="*/ 126111 h 360711"/>
                <a:gd name="connsiteX224" fmla="*/ 450723 w 723233"/>
                <a:gd name="connsiteY224" fmla="*/ 45910 h 360711"/>
                <a:gd name="connsiteX225" fmla="*/ 464820 w 723233"/>
                <a:gd name="connsiteY225" fmla="*/ 45910 h 360711"/>
                <a:gd name="connsiteX226" fmla="*/ 464820 w 723233"/>
                <a:gd name="connsiteY226" fmla="*/ 126111 h 360711"/>
                <a:gd name="connsiteX227" fmla="*/ 492252 w 723233"/>
                <a:gd name="connsiteY227" fmla="*/ 329184 h 360711"/>
                <a:gd name="connsiteX228" fmla="*/ 478155 w 723233"/>
                <a:gd name="connsiteY228" fmla="*/ 329184 h 360711"/>
                <a:gd name="connsiteX229" fmla="*/ 478155 w 723233"/>
                <a:gd name="connsiteY229" fmla="*/ 253365 h 360711"/>
                <a:gd name="connsiteX230" fmla="*/ 492252 w 723233"/>
                <a:gd name="connsiteY230" fmla="*/ 253365 h 360711"/>
                <a:gd name="connsiteX231" fmla="*/ 492252 w 723233"/>
                <a:gd name="connsiteY231" fmla="*/ 329184 h 360711"/>
                <a:gd name="connsiteX232" fmla="*/ 492252 w 723233"/>
                <a:gd name="connsiteY232" fmla="*/ 228219 h 360711"/>
                <a:gd name="connsiteX233" fmla="*/ 478155 w 723233"/>
                <a:gd name="connsiteY233" fmla="*/ 228219 h 360711"/>
                <a:gd name="connsiteX234" fmla="*/ 478155 w 723233"/>
                <a:gd name="connsiteY234" fmla="*/ 148018 h 360711"/>
                <a:gd name="connsiteX235" fmla="*/ 492252 w 723233"/>
                <a:gd name="connsiteY235" fmla="*/ 148018 h 360711"/>
                <a:gd name="connsiteX236" fmla="*/ 492252 w 723233"/>
                <a:gd name="connsiteY236" fmla="*/ 228219 h 360711"/>
                <a:gd name="connsiteX237" fmla="*/ 492252 w 723233"/>
                <a:gd name="connsiteY237" fmla="*/ 126111 h 360711"/>
                <a:gd name="connsiteX238" fmla="*/ 478155 w 723233"/>
                <a:gd name="connsiteY238" fmla="*/ 126111 h 360711"/>
                <a:gd name="connsiteX239" fmla="*/ 478155 w 723233"/>
                <a:gd name="connsiteY239" fmla="*/ 45910 h 360711"/>
                <a:gd name="connsiteX240" fmla="*/ 492252 w 723233"/>
                <a:gd name="connsiteY240" fmla="*/ 45910 h 360711"/>
                <a:gd name="connsiteX241" fmla="*/ 492252 w 723233"/>
                <a:gd name="connsiteY241" fmla="*/ 126111 h 360711"/>
                <a:gd name="connsiteX242" fmla="*/ 519684 w 723233"/>
                <a:gd name="connsiteY242" fmla="*/ 329184 h 360711"/>
                <a:gd name="connsiteX243" fmla="*/ 505587 w 723233"/>
                <a:gd name="connsiteY243" fmla="*/ 329184 h 360711"/>
                <a:gd name="connsiteX244" fmla="*/ 505587 w 723233"/>
                <a:gd name="connsiteY244" fmla="*/ 253365 h 360711"/>
                <a:gd name="connsiteX245" fmla="*/ 519684 w 723233"/>
                <a:gd name="connsiteY245" fmla="*/ 253365 h 360711"/>
                <a:gd name="connsiteX246" fmla="*/ 519684 w 723233"/>
                <a:gd name="connsiteY246" fmla="*/ 329184 h 360711"/>
                <a:gd name="connsiteX247" fmla="*/ 519684 w 723233"/>
                <a:gd name="connsiteY247" fmla="*/ 228219 h 360711"/>
                <a:gd name="connsiteX248" fmla="*/ 505587 w 723233"/>
                <a:gd name="connsiteY248" fmla="*/ 228219 h 360711"/>
                <a:gd name="connsiteX249" fmla="*/ 505587 w 723233"/>
                <a:gd name="connsiteY249" fmla="*/ 148018 h 360711"/>
                <a:gd name="connsiteX250" fmla="*/ 519684 w 723233"/>
                <a:gd name="connsiteY250" fmla="*/ 148018 h 360711"/>
                <a:gd name="connsiteX251" fmla="*/ 519684 w 723233"/>
                <a:gd name="connsiteY251" fmla="*/ 228219 h 360711"/>
                <a:gd name="connsiteX252" fmla="*/ 519684 w 723233"/>
                <a:gd name="connsiteY252" fmla="*/ 126111 h 360711"/>
                <a:gd name="connsiteX253" fmla="*/ 505587 w 723233"/>
                <a:gd name="connsiteY253" fmla="*/ 126111 h 360711"/>
                <a:gd name="connsiteX254" fmla="*/ 505587 w 723233"/>
                <a:gd name="connsiteY254" fmla="*/ 45910 h 360711"/>
                <a:gd name="connsiteX255" fmla="*/ 519684 w 723233"/>
                <a:gd name="connsiteY255" fmla="*/ 45910 h 360711"/>
                <a:gd name="connsiteX256" fmla="*/ 519684 w 723233"/>
                <a:gd name="connsiteY256" fmla="*/ 126111 h 360711"/>
                <a:gd name="connsiteX257" fmla="*/ 547116 w 723233"/>
                <a:gd name="connsiteY257" fmla="*/ 329184 h 360711"/>
                <a:gd name="connsiteX258" fmla="*/ 533019 w 723233"/>
                <a:gd name="connsiteY258" fmla="*/ 329184 h 360711"/>
                <a:gd name="connsiteX259" fmla="*/ 533019 w 723233"/>
                <a:gd name="connsiteY259" fmla="*/ 253365 h 360711"/>
                <a:gd name="connsiteX260" fmla="*/ 547116 w 723233"/>
                <a:gd name="connsiteY260" fmla="*/ 253365 h 360711"/>
                <a:gd name="connsiteX261" fmla="*/ 547116 w 723233"/>
                <a:gd name="connsiteY261" fmla="*/ 329184 h 360711"/>
                <a:gd name="connsiteX262" fmla="*/ 547116 w 723233"/>
                <a:gd name="connsiteY262" fmla="*/ 228219 h 360711"/>
                <a:gd name="connsiteX263" fmla="*/ 533019 w 723233"/>
                <a:gd name="connsiteY263" fmla="*/ 228219 h 360711"/>
                <a:gd name="connsiteX264" fmla="*/ 533019 w 723233"/>
                <a:gd name="connsiteY264" fmla="*/ 148018 h 360711"/>
                <a:gd name="connsiteX265" fmla="*/ 547116 w 723233"/>
                <a:gd name="connsiteY265" fmla="*/ 148018 h 360711"/>
                <a:gd name="connsiteX266" fmla="*/ 547116 w 723233"/>
                <a:gd name="connsiteY266" fmla="*/ 228219 h 360711"/>
                <a:gd name="connsiteX267" fmla="*/ 547116 w 723233"/>
                <a:gd name="connsiteY267" fmla="*/ 126111 h 360711"/>
                <a:gd name="connsiteX268" fmla="*/ 533019 w 723233"/>
                <a:gd name="connsiteY268" fmla="*/ 126111 h 360711"/>
                <a:gd name="connsiteX269" fmla="*/ 533019 w 723233"/>
                <a:gd name="connsiteY269" fmla="*/ 45910 h 360711"/>
                <a:gd name="connsiteX270" fmla="*/ 547116 w 723233"/>
                <a:gd name="connsiteY270" fmla="*/ 45910 h 360711"/>
                <a:gd name="connsiteX271" fmla="*/ 547116 w 723233"/>
                <a:gd name="connsiteY271" fmla="*/ 126111 h 360711"/>
                <a:gd name="connsiteX272" fmla="*/ 574548 w 723233"/>
                <a:gd name="connsiteY272" fmla="*/ 329184 h 360711"/>
                <a:gd name="connsiteX273" fmla="*/ 560451 w 723233"/>
                <a:gd name="connsiteY273" fmla="*/ 329184 h 360711"/>
                <a:gd name="connsiteX274" fmla="*/ 560451 w 723233"/>
                <a:gd name="connsiteY274" fmla="*/ 253365 h 360711"/>
                <a:gd name="connsiteX275" fmla="*/ 574548 w 723233"/>
                <a:gd name="connsiteY275" fmla="*/ 253365 h 360711"/>
                <a:gd name="connsiteX276" fmla="*/ 574548 w 723233"/>
                <a:gd name="connsiteY276" fmla="*/ 329184 h 360711"/>
                <a:gd name="connsiteX277" fmla="*/ 574548 w 723233"/>
                <a:gd name="connsiteY277" fmla="*/ 228219 h 360711"/>
                <a:gd name="connsiteX278" fmla="*/ 560451 w 723233"/>
                <a:gd name="connsiteY278" fmla="*/ 228219 h 360711"/>
                <a:gd name="connsiteX279" fmla="*/ 560451 w 723233"/>
                <a:gd name="connsiteY279" fmla="*/ 148018 h 360711"/>
                <a:gd name="connsiteX280" fmla="*/ 574548 w 723233"/>
                <a:gd name="connsiteY280" fmla="*/ 148018 h 360711"/>
                <a:gd name="connsiteX281" fmla="*/ 574548 w 723233"/>
                <a:gd name="connsiteY281" fmla="*/ 228219 h 360711"/>
                <a:gd name="connsiteX282" fmla="*/ 574548 w 723233"/>
                <a:gd name="connsiteY282" fmla="*/ 126111 h 360711"/>
                <a:gd name="connsiteX283" fmla="*/ 560451 w 723233"/>
                <a:gd name="connsiteY283" fmla="*/ 126111 h 360711"/>
                <a:gd name="connsiteX284" fmla="*/ 560451 w 723233"/>
                <a:gd name="connsiteY284" fmla="*/ 45910 h 360711"/>
                <a:gd name="connsiteX285" fmla="*/ 574548 w 723233"/>
                <a:gd name="connsiteY285" fmla="*/ 45910 h 360711"/>
                <a:gd name="connsiteX286" fmla="*/ 574548 w 723233"/>
                <a:gd name="connsiteY286" fmla="*/ 126111 h 360711"/>
                <a:gd name="connsiteX287" fmla="*/ 601980 w 723233"/>
                <a:gd name="connsiteY287" fmla="*/ 329184 h 360711"/>
                <a:gd name="connsiteX288" fmla="*/ 587883 w 723233"/>
                <a:gd name="connsiteY288" fmla="*/ 329184 h 360711"/>
                <a:gd name="connsiteX289" fmla="*/ 587883 w 723233"/>
                <a:gd name="connsiteY289" fmla="*/ 253365 h 360711"/>
                <a:gd name="connsiteX290" fmla="*/ 601980 w 723233"/>
                <a:gd name="connsiteY290" fmla="*/ 253365 h 360711"/>
                <a:gd name="connsiteX291" fmla="*/ 601980 w 723233"/>
                <a:gd name="connsiteY291" fmla="*/ 329184 h 360711"/>
                <a:gd name="connsiteX292" fmla="*/ 601980 w 723233"/>
                <a:gd name="connsiteY292" fmla="*/ 228219 h 360711"/>
                <a:gd name="connsiteX293" fmla="*/ 587883 w 723233"/>
                <a:gd name="connsiteY293" fmla="*/ 228219 h 360711"/>
                <a:gd name="connsiteX294" fmla="*/ 587883 w 723233"/>
                <a:gd name="connsiteY294" fmla="*/ 148018 h 360711"/>
                <a:gd name="connsiteX295" fmla="*/ 601980 w 723233"/>
                <a:gd name="connsiteY295" fmla="*/ 148018 h 360711"/>
                <a:gd name="connsiteX296" fmla="*/ 601980 w 723233"/>
                <a:gd name="connsiteY296" fmla="*/ 228219 h 360711"/>
                <a:gd name="connsiteX297" fmla="*/ 601980 w 723233"/>
                <a:gd name="connsiteY297" fmla="*/ 126111 h 360711"/>
                <a:gd name="connsiteX298" fmla="*/ 587883 w 723233"/>
                <a:gd name="connsiteY298" fmla="*/ 126111 h 360711"/>
                <a:gd name="connsiteX299" fmla="*/ 587883 w 723233"/>
                <a:gd name="connsiteY299" fmla="*/ 45910 h 360711"/>
                <a:gd name="connsiteX300" fmla="*/ 601980 w 723233"/>
                <a:gd name="connsiteY300" fmla="*/ 45910 h 360711"/>
                <a:gd name="connsiteX301" fmla="*/ 601980 w 723233"/>
                <a:gd name="connsiteY301" fmla="*/ 126111 h 360711"/>
                <a:gd name="connsiteX302" fmla="*/ 615315 w 723233"/>
                <a:gd name="connsiteY302" fmla="*/ 263557 h 360711"/>
                <a:gd name="connsiteX303" fmla="*/ 615315 w 723233"/>
                <a:gd name="connsiteY303" fmla="*/ 253365 h 360711"/>
                <a:gd name="connsiteX304" fmla="*/ 619125 w 723233"/>
                <a:gd name="connsiteY304" fmla="*/ 228219 h 360711"/>
                <a:gd name="connsiteX305" fmla="*/ 615315 w 723233"/>
                <a:gd name="connsiteY305" fmla="*/ 228219 h 360711"/>
                <a:gd name="connsiteX306" fmla="*/ 615315 w 723233"/>
                <a:gd name="connsiteY306" fmla="*/ 148018 h 360711"/>
                <a:gd name="connsiteX307" fmla="*/ 627793 w 723233"/>
                <a:gd name="connsiteY307" fmla="*/ 148018 h 360711"/>
                <a:gd name="connsiteX308" fmla="*/ 619125 w 723233"/>
                <a:gd name="connsiteY308" fmla="*/ 228219 h 360711"/>
                <a:gd name="connsiteX309" fmla="*/ 629412 w 723233"/>
                <a:gd name="connsiteY309" fmla="*/ 126111 h 360711"/>
                <a:gd name="connsiteX310" fmla="*/ 615315 w 723233"/>
                <a:gd name="connsiteY310" fmla="*/ 126111 h 360711"/>
                <a:gd name="connsiteX311" fmla="*/ 615315 w 723233"/>
                <a:gd name="connsiteY311" fmla="*/ 45910 h 360711"/>
                <a:gd name="connsiteX312" fmla="*/ 629412 w 723233"/>
                <a:gd name="connsiteY312" fmla="*/ 45910 h 360711"/>
                <a:gd name="connsiteX313" fmla="*/ 629412 w 723233"/>
                <a:gd name="connsiteY313" fmla="*/ 126111 h 36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</a:cxnLst>
              <a:rect l="l" t="t" r="r" b="b"/>
              <a:pathLst>
                <a:path w="723233" h="360711">
                  <a:moveTo>
                    <a:pt x="361664" y="0"/>
                  </a:moveTo>
                  <a:lnTo>
                    <a:pt x="4286" y="0"/>
                  </a:lnTo>
                  <a:cubicBezTo>
                    <a:pt x="1905" y="0"/>
                    <a:pt x="0" y="1905"/>
                    <a:pt x="0" y="4286"/>
                  </a:cubicBezTo>
                  <a:lnTo>
                    <a:pt x="0" y="41719"/>
                  </a:lnTo>
                  <a:cubicBezTo>
                    <a:pt x="0" y="44101"/>
                    <a:pt x="1905" y="46006"/>
                    <a:pt x="4286" y="46006"/>
                  </a:cubicBezTo>
                  <a:lnTo>
                    <a:pt x="49340" y="46006"/>
                  </a:lnTo>
                  <a:cubicBezTo>
                    <a:pt x="51530" y="46006"/>
                    <a:pt x="53340" y="47625"/>
                    <a:pt x="53531" y="49816"/>
                  </a:cubicBezTo>
                  <a:lnTo>
                    <a:pt x="86678" y="356902"/>
                  </a:lnTo>
                  <a:cubicBezTo>
                    <a:pt x="86868" y="359093"/>
                    <a:pt x="88773" y="360712"/>
                    <a:pt x="90869" y="360712"/>
                  </a:cubicBezTo>
                  <a:lnTo>
                    <a:pt x="632365" y="360712"/>
                  </a:lnTo>
                  <a:cubicBezTo>
                    <a:pt x="634556" y="360712"/>
                    <a:pt x="636365" y="359093"/>
                    <a:pt x="636556" y="356902"/>
                  </a:cubicBezTo>
                  <a:lnTo>
                    <a:pt x="669703" y="49816"/>
                  </a:lnTo>
                  <a:cubicBezTo>
                    <a:pt x="669893" y="47625"/>
                    <a:pt x="671798" y="46006"/>
                    <a:pt x="673894" y="46006"/>
                  </a:cubicBezTo>
                  <a:lnTo>
                    <a:pt x="718947" y="46006"/>
                  </a:lnTo>
                  <a:cubicBezTo>
                    <a:pt x="721328" y="46006"/>
                    <a:pt x="723233" y="44101"/>
                    <a:pt x="723233" y="41719"/>
                  </a:cubicBezTo>
                  <a:lnTo>
                    <a:pt x="723233" y="4286"/>
                  </a:lnTo>
                  <a:cubicBezTo>
                    <a:pt x="723233" y="1905"/>
                    <a:pt x="721328" y="0"/>
                    <a:pt x="718947" y="0"/>
                  </a:cubicBezTo>
                  <a:lnTo>
                    <a:pt x="361569" y="0"/>
                  </a:lnTo>
                  <a:close/>
                  <a:moveTo>
                    <a:pt x="108204" y="263557"/>
                  </a:moveTo>
                  <a:lnTo>
                    <a:pt x="107156" y="253365"/>
                  </a:lnTo>
                  <a:lnTo>
                    <a:pt x="108204" y="253365"/>
                  </a:lnTo>
                  <a:lnTo>
                    <a:pt x="108204" y="263557"/>
                  </a:lnTo>
                  <a:close/>
                  <a:moveTo>
                    <a:pt x="108204" y="228219"/>
                  </a:moveTo>
                  <a:lnTo>
                    <a:pt x="104394" y="228219"/>
                  </a:lnTo>
                  <a:lnTo>
                    <a:pt x="95726" y="148018"/>
                  </a:lnTo>
                  <a:lnTo>
                    <a:pt x="108204" y="148018"/>
                  </a:lnTo>
                  <a:lnTo>
                    <a:pt x="108204" y="228219"/>
                  </a:lnTo>
                  <a:close/>
                  <a:moveTo>
                    <a:pt x="108204" y="126111"/>
                  </a:moveTo>
                  <a:lnTo>
                    <a:pt x="94107" y="126111"/>
                  </a:lnTo>
                  <a:lnTo>
                    <a:pt x="94107" y="45910"/>
                  </a:lnTo>
                  <a:lnTo>
                    <a:pt x="108204" y="45910"/>
                  </a:lnTo>
                  <a:lnTo>
                    <a:pt x="108204" y="126111"/>
                  </a:lnTo>
                  <a:close/>
                  <a:moveTo>
                    <a:pt x="135636" y="329184"/>
                  </a:moveTo>
                  <a:lnTo>
                    <a:pt x="121539" y="329184"/>
                  </a:lnTo>
                  <a:lnTo>
                    <a:pt x="121539" y="253365"/>
                  </a:lnTo>
                  <a:lnTo>
                    <a:pt x="135636" y="253365"/>
                  </a:lnTo>
                  <a:lnTo>
                    <a:pt x="135636" y="329184"/>
                  </a:lnTo>
                  <a:close/>
                  <a:moveTo>
                    <a:pt x="135636" y="228219"/>
                  </a:moveTo>
                  <a:lnTo>
                    <a:pt x="121539" y="228219"/>
                  </a:lnTo>
                  <a:lnTo>
                    <a:pt x="121539" y="148018"/>
                  </a:lnTo>
                  <a:lnTo>
                    <a:pt x="135636" y="148018"/>
                  </a:lnTo>
                  <a:lnTo>
                    <a:pt x="135636" y="228219"/>
                  </a:lnTo>
                  <a:close/>
                  <a:moveTo>
                    <a:pt x="135636" y="126111"/>
                  </a:moveTo>
                  <a:lnTo>
                    <a:pt x="121539" y="126111"/>
                  </a:lnTo>
                  <a:lnTo>
                    <a:pt x="121539" y="45910"/>
                  </a:lnTo>
                  <a:lnTo>
                    <a:pt x="135636" y="45910"/>
                  </a:lnTo>
                  <a:lnTo>
                    <a:pt x="135636" y="126111"/>
                  </a:lnTo>
                  <a:close/>
                  <a:moveTo>
                    <a:pt x="163068" y="329184"/>
                  </a:moveTo>
                  <a:lnTo>
                    <a:pt x="148971" y="329184"/>
                  </a:lnTo>
                  <a:lnTo>
                    <a:pt x="148971" y="253365"/>
                  </a:lnTo>
                  <a:lnTo>
                    <a:pt x="163068" y="253365"/>
                  </a:lnTo>
                  <a:lnTo>
                    <a:pt x="163068" y="329184"/>
                  </a:lnTo>
                  <a:close/>
                  <a:moveTo>
                    <a:pt x="163068" y="228219"/>
                  </a:moveTo>
                  <a:lnTo>
                    <a:pt x="148971" y="228219"/>
                  </a:lnTo>
                  <a:lnTo>
                    <a:pt x="148971" y="148018"/>
                  </a:lnTo>
                  <a:lnTo>
                    <a:pt x="163068" y="148018"/>
                  </a:lnTo>
                  <a:lnTo>
                    <a:pt x="163068" y="228219"/>
                  </a:lnTo>
                  <a:close/>
                  <a:moveTo>
                    <a:pt x="163068" y="126111"/>
                  </a:moveTo>
                  <a:lnTo>
                    <a:pt x="148971" y="126111"/>
                  </a:lnTo>
                  <a:lnTo>
                    <a:pt x="148971" y="45910"/>
                  </a:lnTo>
                  <a:lnTo>
                    <a:pt x="163068" y="45910"/>
                  </a:lnTo>
                  <a:lnTo>
                    <a:pt x="163068" y="126111"/>
                  </a:lnTo>
                  <a:close/>
                  <a:moveTo>
                    <a:pt x="190500" y="329184"/>
                  </a:moveTo>
                  <a:lnTo>
                    <a:pt x="176403" y="329184"/>
                  </a:lnTo>
                  <a:lnTo>
                    <a:pt x="176403" y="253365"/>
                  </a:lnTo>
                  <a:lnTo>
                    <a:pt x="190500" y="253365"/>
                  </a:lnTo>
                  <a:lnTo>
                    <a:pt x="190500" y="329184"/>
                  </a:lnTo>
                  <a:close/>
                  <a:moveTo>
                    <a:pt x="190500" y="228219"/>
                  </a:moveTo>
                  <a:lnTo>
                    <a:pt x="176403" y="228219"/>
                  </a:lnTo>
                  <a:lnTo>
                    <a:pt x="176403" y="148018"/>
                  </a:lnTo>
                  <a:lnTo>
                    <a:pt x="190500" y="148018"/>
                  </a:lnTo>
                  <a:lnTo>
                    <a:pt x="190500" y="228219"/>
                  </a:lnTo>
                  <a:close/>
                  <a:moveTo>
                    <a:pt x="190500" y="126111"/>
                  </a:moveTo>
                  <a:lnTo>
                    <a:pt x="176403" y="126111"/>
                  </a:lnTo>
                  <a:lnTo>
                    <a:pt x="176403" y="45910"/>
                  </a:lnTo>
                  <a:lnTo>
                    <a:pt x="190500" y="45910"/>
                  </a:lnTo>
                  <a:lnTo>
                    <a:pt x="190500" y="126111"/>
                  </a:lnTo>
                  <a:close/>
                  <a:moveTo>
                    <a:pt x="217932" y="329184"/>
                  </a:moveTo>
                  <a:lnTo>
                    <a:pt x="203835" y="329184"/>
                  </a:lnTo>
                  <a:lnTo>
                    <a:pt x="203835" y="253365"/>
                  </a:lnTo>
                  <a:lnTo>
                    <a:pt x="217932" y="253365"/>
                  </a:lnTo>
                  <a:lnTo>
                    <a:pt x="217932" y="329184"/>
                  </a:lnTo>
                  <a:close/>
                  <a:moveTo>
                    <a:pt x="217932" y="228219"/>
                  </a:moveTo>
                  <a:lnTo>
                    <a:pt x="203835" y="228219"/>
                  </a:lnTo>
                  <a:lnTo>
                    <a:pt x="203835" y="148018"/>
                  </a:lnTo>
                  <a:lnTo>
                    <a:pt x="217932" y="148018"/>
                  </a:lnTo>
                  <a:lnTo>
                    <a:pt x="217932" y="228219"/>
                  </a:lnTo>
                  <a:close/>
                  <a:moveTo>
                    <a:pt x="217932" y="126111"/>
                  </a:moveTo>
                  <a:lnTo>
                    <a:pt x="203835" y="126111"/>
                  </a:lnTo>
                  <a:lnTo>
                    <a:pt x="203835" y="45910"/>
                  </a:lnTo>
                  <a:lnTo>
                    <a:pt x="217932" y="45910"/>
                  </a:lnTo>
                  <a:lnTo>
                    <a:pt x="217932" y="126111"/>
                  </a:lnTo>
                  <a:close/>
                  <a:moveTo>
                    <a:pt x="245364" y="329184"/>
                  </a:moveTo>
                  <a:lnTo>
                    <a:pt x="231267" y="329184"/>
                  </a:lnTo>
                  <a:lnTo>
                    <a:pt x="231267" y="253365"/>
                  </a:lnTo>
                  <a:lnTo>
                    <a:pt x="245364" y="253365"/>
                  </a:lnTo>
                  <a:lnTo>
                    <a:pt x="245364" y="329184"/>
                  </a:lnTo>
                  <a:close/>
                  <a:moveTo>
                    <a:pt x="245364" y="228219"/>
                  </a:moveTo>
                  <a:lnTo>
                    <a:pt x="231267" y="228219"/>
                  </a:lnTo>
                  <a:lnTo>
                    <a:pt x="231267" y="148018"/>
                  </a:lnTo>
                  <a:lnTo>
                    <a:pt x="245364" y="148018"/>
                  </a:lnTo>
                  <a:lnTo>
                    <a:pt x="245364" y="228219"/>
                  </a:lnTo>
                  <a:close/>
                  <a:moveTo>
                    <a:pt x="245364" y="126111"/>
                  </a:moveTo>
                  <a:lnTo>
                    <a:pt x="231267" y="126111"/>
                  </a:lnTo>
                  <a:lnTo>
                    <a:pt x="231267" y="45910"/>
                  </a:lnTo>
                  <a:lnTo>
                    <a:pt x="245364" y="45910"/>
                  </a:lnTo>
                  <a:lnTo>
                    <a:pt x="245364" y="126111"/>
                  </a:lnTo>
                  <a:close/>
                  <a:moveTo>
                    <a:pt x="272796" y="329184"/>
                  </a:moveTo>
                  <a:lnTo>
                    <a:pt x="258699" y="329184"/>
                  </a:lnTo>
                  <a:lnTo>
                    <a:pt x="258699" y="253365"/>
                  </a:lnTo>
                  <a:lnTo>
                    <a:pt x="272796" y="253365"/>
                  </a:lnTo>
                  <a:lnTo>
                    <a:pt x="272796" y="329184"/>
                  </a:lnTo>
                  <a:close/>
                  <a:moveTo>
                    <a:pt x="272796" y="228219"/>
                  </a:moveTo>
                  <a:lnTo>
                    <a:pt x="258699" y="228219"/>
                  </a:lnTo>
                  <a:lnTo>
                    <a:pt x="258699" y="148018"/>
                  </a:lnTo>
                  <a:lnTo>
                    <a:pt x="272796" y="148018"/>
                  </a:lnTo>
                  <a:lnTo>
                    <a:pt x="272796" y="228219"/>
                  </a:lnTo>
                  <a:close/>
                  <a:moveTo>
                    <a:pt x="272796" y="126111"/>
                  </a:moveTo>
                  <a:lnTo>
                    <a:pt x="258699" y="126111"/>
                  </a:lnTo>
                  <a:lnTo>
                    <a:pt x="258699" y="45910"/>
                  </a:lnTo>
                  <a:lnTo>
                    <a:pt x="272796" y="45910"/>
                  </a:lnTo>
                  <a:lnTo>
                    <a:pt x="272796" y="126111"/>
                  </a:lnTo>
                  <a:close/>
                  <a:moveTo>
                    <a:pt x="300228" y="329184"/>
                  </a:moveTo>
                  <a:lnTo>
                    <a:pt x="286131" y="329184"/>
                  </a:lnTo>
                  <a:lnTo>
                    <a:pt x="286131" y="253365"/>
                  </a:lnTo>
                  <a:lnTo>
                    <a:pt x="300228" y="253365"/>
                  </a:lnTo>
                  <a:lnTo>
                    <a:pt x="300228" y="329184"/>
                  </a:lnTo>
                  <a:close/>
                  <a:moveTo>
                    <a:pt x="300228" y="228219"/>
                  </a:moveTo>
                  <a:lnTo>
                    <a:pt x="286131" y="228219"/>
                  </a:lnTo>
                  <a:lnTo>
                    <a:pt x="286131" y="148018"/>
                  </a:lnTo>
                  <a:lnTo>
                    <a:pt x="300228" y="148018"/>
                  </a:lnTo>
                  <a:lnTo>
                    <a:pt x="300228" y="228219"/>
                  </a:lnTo>
                  <a:close/>
                  <a:moveTo>
                    <a:pt x="300228" y="126111"/>
                  </a:moveTo>
                  <a:lnTo>
                    <a:pt x="286131" y="126111"/>
                  </a:lnTo>
                  <a:lnTo>
                    <a:pt x="286131" y="45910"/>
                  </a:lnTo>
                  <a:lnTo>
                    <a:pt x="300228" y="45910"/>
                  </a:lnTo>
                  <a:lnTo>
                    <a:pt x="300228" y="126111"/>
                  </a:lnTo>
                  <a:close/>
                  <a:moveTo>
                    <a:pt x="327660" y="329184"/>
                  </a:moveTo>
                  <a:lnTo>
                    <a:pt x="313563" y="329184"/>
                  </a:lnTo>
                  <a:lnTo>
                    <a:pt x="313563" y="253365"/>
                  </a:lnTo>
                  <a:lnTo>
                    <a:pt x="327660" y="253365"/>
                  </a:lnTo>
                  <a:lnTo>
                    <a:pt x="327660" y="329184"/>
                  </a:lnTo>
                  <a:close/>
                  <a:moveTo>
                    <a:pt x="327660" y="228219"/>
                  </a:moveTo>
                  <a:lnTo>
                    <a:pt x="313563" y="228219"/>
                  </a:lnTo>
                  <a:lnTo>
                    <a:pt x="313563" y="148018"/>
                  </a:lnTo>
                  <a:lnTo>
                    <a:pt x="327660" y="148018"/>
                  </a:lnTo>
                  <a:lnTo>
                    <a:pt x="327660" y="228219"/>
                  </a:lnTo>
                  <a:close/>
                  <a:moveTo>
                    <a:pt x="327660" y="126111"/>
                  </a:moveTo>
                  <a:lnTo>
                    <a:pt x="313563" y="126111"/>
                  </a:lnTo>
                  <a:lnTo>
                    <a:pt x="313563" y="45910"/>
                  </a:lnTo>
                  <a:lnTo>
                    <a:pt x="327660" y="45910"/>
                  </a:lnTo>
                  <a:lnTo>
                    <a:pt x="327660" y="126111"/>
                  </a:lnTo>
                  <a:close/>
                  <a:moveTo>
                    <a:pt x="355092" y="329184"/>
                  </a:moveTo>
                  <a:lnTo>
                    <a:pt x="340995" y="329184"/>
                  </a:lnTo>
                  <a:lnTo>
                    <a:pt x="340995" y="253365"/>
                  </a:lnTo>
                  <a:lnTo>
                    <a:pt x="355092" y="253365"/>
                  </a:lnTo>
                  <a:lnTo>
                    <a:pt x="355092" y="329184"/>
                  </a:lnTo>
                  <a:close/>
                  <a:moveTo>
                    <a:pt x="355092" y="228219"/>
                  </a:moveTo>
                  <a:lnTo>
                    <a:pt x="340995" y="228219"/>
                  </a:lnTo>
                  <a:lnTo>
                    <a:pt x="340995" y="148018"/>
                  </a:lnTo>
                  <a:lnTo>
                    <a:pt x="355092" y="148018"/>
                  </a:lnTo>
                  <a:lnTo>
                    <a:pt x="355092" y="228219"/>
                  </a:lnTo>
                  <a:close/>
                  <a:moveTo>
                    <a:pt x="355092" y="126111"/>
                  </a:moveTo>
                  <a:lnTo>
                    <a:pt x="340995" y="126111"/>
                  </a:lnTo>
                  <a:lnTo>
                    <a:pt x="340995" y="45910"/>
                  </a:lnTo>
                  <a:lnTo>
                    <a:pt x="355092" y="45910"/>
                  </a:lnTo>
                  <a:lnTo>
                    <a:pt x="355092" y="126111"/>
                  </a:lnTo>
                  <a:close/>
                  <a:moveTo>
                    <a:pt x="382524" y="329184"/>
                  </a:moveTo>
                  <a:lnTo>
                    <a:pt x="368427" y="329184"/>
                  </a:lnTo>
                  <a:lnTo>
                    <a:pt x="368427" y="253365"/>
                  </a:lnTo>
                  <a:lnTo>
                    <a:pt x="382524" y="253365"/>
                  </a:lnTo>
                  <a:lnTo>
                    <a:pt x="382524" y="329184"/>
                  </a:lnTo>
                  <a:close/>
                  <a:moveTo>
                    <a:pt x="382524" y="228219"/>
                  </a:moveTo>
                  <a:lnTo>
                    <a:pt x="368427" y="228219"/>
                  </a:lnTo>
                  <a:lnTo>
                    <a:pt x="368427" y="148018"/>
                  </a:lnTo>
                  <a:lnTo>
                    <a:pt x="382524" y="148018"/>
                  </a:lnTo>
                  <a:lnTo>
                    <a:pt x="382524" y="228219"/>
                  </a:lnTo>
                  <a:close/>
                  <a:moveTo>
                    <a:pt x="382524" y="126111"/>
                  </a:moveTo>
                  <a:lnTo>
                    <a:pt x="368427" y="126111"/>
                  </a:lnTo>
                  <a:lnTo>
                    <a:pt x="368427" y="45910"/>
                  </a:lnTo>
                  <a:lnTo>
                    <a:pt x="382524" y="45910"/>
                  </a:lnTo>
                  <a:lnTo>
                    <a:pt x="382524" y="126111"/>
                  </a:lnTo>
                  <a:close/>
                  <a:moveTo>
                    <a:pt x="409956" y="329184"/>
                  </a:moveTo>
                  <a:lnTo>
                    <a:pt x="395859" y="329184"/>
                  </a:lnTo>
                  <a:lnTo>
                    <a:pt x="395859" y="253365"/>
                  </a:lnTo>
                  <a:lnTo>
                    <a:pt x="409956" y="253365"/>
                  </a:lnTo>
                  <a:lnTo>
                    <a:pt x="409956" y="329184"/>
                  </a:lnTo>
                  <a:close/>
                  <a:moveTo>
                    <a:pt x="409956" y="228219"/>
                  </a:moveTo>
                  <a:lnTo>
                    <a:pt x="395859" y="228219"/>
                  </a:lnTo>
                  <a:lnTo>
                    <a:pt x="395859" y="148018"/>
                  </a:lnTo>
                  <a:lnTo>
                    <a:pt x="409956" y="148018"/>
                  </a:lnTo>
                  <a:lnTo>
                    <a:pt x="409956" y="228219"/>
                  </a:lnTo>
                  <a:close/>
                  <a:moveTo>
                    <a:pt x="409956" y="126111"/>
                  </a:moveTo>
                  <a:lnTo>
                    <a:pt x="395859" y="126111"/>
                  </a:lnTo>
                  <a:lnTo>
                    <a:pt x="395859" y="45910"/>
                  </a:lnTo>
                  <a:lnTo>
                    <a:pt x="409956" y="45910"/>
                  </a:lnTo>
                  <a:lnTo>
                    <a:pt x="409956" y="126111"/>
                  </a:lnTo>
                  <a:close/>
                  <a:moveTo>
                    <a:pt x="437388" y="329184"/>
                  </a:moveTo>
                  <a:lnTo>
                    <a:pt x="423291" y="329184"/>
                  </a:lnTo>
                  <a:lnTo>
                    <a:pt x="423291" y="253365"/>
                  </a:lnTo>
                  <a:lnTo>
                    <a:pt x="437388" y="253365"/>
                  </a:lnTo>
                  <a:lnTo>
                    <a:pt x="437388" y="329184"/>
                  </a:lnTo>
                  <a:close/>
                  <a:moveTo>
                    <a:pt x="437388" y="228219"/>
                  </a:moveTo>
                  <a:lnTo>
                    <a:pt x="423291" y="228219"/>
                  </a:lnTo>
                  <a:lnTo>
                    <a:pt x="423291" y="148018"/>
                  </a:lnTo>
                  <a:lnTo>
                    <a:pt x="437388" y="148018"/>
                  </a:lnTo>
                  <a:lnTo>
                    <a:pt x="437388" y="228219"/>
                  </a:lnTo>
                  <a:close/>
                  <a:moveTo>
                    <a:pt x="437388" y="126111"/>
                  </a:moveTo>
                  <a:lnTo>
                    <a:pt x="423291" y="126111"/>
                  </a:lnTo>
                  <a:lnTo>
                    <a:pt x="423291" y="45910"/>
                  </a:lnTo>
                  <a:lnTo>
                    <a:pt x="437388" y="45910"/>
                  </a:lnTo>
                  <a:lnTo>
                    <a:pt x="437388" y="126111"/>
                  </a:lnTo>
                  <a:close/>
                  <a:moveTo>
                    <a:pt x="464820" y="329184"/>
                  </a:moveTo>
                  <a:lnTo>
                    <a:pt x="450723" y="329184"/>
                  </a:lnTo>
                  <a:lnTo>
                    <a:pt x="450723" y="253365"/>
                  </a:lnTo>
                  <a:lnTo>
                    <a:pt x="464820" y="253365"/>
                  </a:lnTo>
                  <a:lnTo>
                    <a:pt x="464820" y="329184"/>
                  </a:lnTo>
                  <a:close/>
                  <a:moveTo>
                    <a:pt x="464820" y="228219"/>
                  </a:moveTo>
                  <a:lnTo>
                    <a:pt x="450723" y="228219"/>
                  </a:lnTo>
                  <a:lnTo>
                    <a:pt x="450723" y="148018"/>
                  </a:lnTo>
                  <a:lnTo>
                    <a:pt x="464820" y="148018"/>
                  </a:lnTo>
                  <a:lnTo>
                    <a:pt x="464820" y="228219"/>
                  </a:lnTo>
                  <a:close/>
                  <a:moveTo>
                    <a:pt x="464820" y="126111"/>
                  </a:moveTo>
                  <a:lnTo>
                    <a:pt x="450723" y="126111"/>
                  </a:lnTo>
                  <a:lnTo>
                    <a:pt x="450723" y="45910"/>
                  </a:lnTo>
                  <a:lnTo>
                    <a:pt x="464820" y="45910"/>
                  </a:lnTo>
                  <a:lnTo>
                    <a:pt x="464820" y="126111"/>
                  </a:lnTo>
                  <a:close/>
                  <a:moveTo>
                    <a:pt x="492252" y="329184"/>
                  </a:moveTo>
                  <a:lnTo>
                    <a:pt x="478155" y="329184"/>
                  </a:lnTo>
                  <a:lnTo>
                    <a:pt x="478155" y="253365"/>
                  </a:lnTo>
                  <a:lnTo>
                    <a:pt x="492252" y="253365"/>
                  </a:lnTo>
                  <a:lnTo>
                    <a:pt x="492252" y="329184"/>
                  </a:lnTo>
                  <a:close/>
                  <a:moveTo>
                    <a:pt x="492252" y="228219"/>
                  </a:moveTo>
                  <a:lnTo>
                    <a:pt x="478155" y="228219"/>
                  </a:lnTo>
                  <a:lnTo>
                    <a:pt x="478155" y="148018"/>
                  </a:lnTo>
                  <a:lnTo>
                    <a:pt x="492252" y="148018"/>
                  </a:lnTo>
                  <a:lnTo>
                    <a:pt x="492252" y="228219"/>
                  </a:lnTo>
                  <a:close/>
                  <a:moveTo>
                    <a:pt x="492252" y="126111"/>
                  </a:moveTo>
                  <a:lnTo>
                    <a:pt x="478155" y="126111"/>
                  </a:lnTo>
                  <a:lnTo>
                    <a:pt x="478155" y="45910"/>
                  </a:lnTo>
                  <a:lnTo>
                    <a:pt x="492252" y="45910"/>
                  </a:lnTo>
                  <a:lnTo>
                    <a:pt x="492252" y="126111"/>
                  </a:lnTo>
                  <a:close/>
                  <a:moveTo>
                    <a:pt x="519684" y="329184"/>
                  </a:moveTo>
                  <a:lnTo>
                    <a:pt x="505587" y="329184"/>
                  </a:lnTo>
                  <a:lnTo>
                    <a:pt x="505587" y="253365"/>
                  </a:lnTo>
                  <a:lnTo>
                    <a:pt x="519684" y="253365"/>
                  </a:lnTo>
                  <a:lnTo>
                    <a:pt x="519684" y="329184"/>
                  </a:lnTo>
                  <a:close/>
                  <a:moveTo>
                    <a:pt x="519684" y="228219"/>
                  </a:moveTo>
                  <a:lnTo>
                    <a:pt x="505587" y="228219"/>
                  </a:lnTo>
                  <a:lnTo>
                    <a:pt x="505587" y="148018"/>
                  </a:lnTo>
                  <a:lnTo>
                    <a:pt x="519684" y="148018"/>
                  </a:lnTo>
                  <a:lnTo>
                    <a:pt x="519684" y="228219"/>
                  </a:lnTo>
                  <a:close/>
                  <a:moveTo>
                    <a:pt x="519684" y="126111"/>
                  </a:moveTo>
                  <a:lnTo>
                    <a:pt x="505587" y="126111"/>
                  </a:lnTo>
                  <a:lnTo>
                    <a:pt x="505587" y="45910"/>
                  </a:lnTo>
                  <a:lnTo>
                    <a:pt x="519684" y="45910"/>
                  </a:lnTo>
                  <a:lnTo>
                    <a:pt x="519684" y="126111"/>
                  </a:lnTo>
                  <a:close/>
                  <a:moveTo>
                    <a:pt x="547116" y="329184"/>
                  </a:moveTo>
                  <a:lnTo>
                    <a:pt x="533019" y="329184"/>
                  </a:lnTo>
                  <a:lnTo>
                    <a:pt x="533019" y="253365"/>
                  </a:lnTo>
                  <a:lnTo>
                    <a:pt x="547116" y="253365"/>
                  </a:lnTo>
                  <a:lnTo>
                    <a:pt x="547116" y="329184"/>
                  </a:lnTo>
                  <a:close/>
                  <a:moveTo>
                    <a:pt x="547116" y="228219"/>
                  </a:moveTo>
                  <a:lnTo>
                    <a:pt x="533019" y="228219"/>
                  </a:lnTo>
                  <a:lnTo>
                    <a:pt x="533019" y="148018"/>
                  </a:lnTo>
                  <a:lnTo>
                    <a:pt x="547116" y="148018"/>
                  </a:lnTo>
                  <a:lnTo>
                    <a:pt x="547116" y="228219"/>
                  </a:lnTo>
                  <a:close/>
                  <a:moveTo>
                    <a:pt x="547116" y="126111"/>
                  </a:moveTo>
                  <a:lnTo>
                    <a:pt x="533019" y="126111"/>
                  </a:lnTo>
                  <a:lnTo>
                    <a:pt x="533019" y="45910"/>
                  </a:lnTo>
                  <a:lnTo>
                    <a:pt x="547116" y="45910"/>
                  </a:lnTo>
                  <a:lnTo>
                    <a:pt x="547116" y="126111"/>
                  </a:lnTo>
                  <a:close/>
                  <a:moveTo>
                    <a:pt x="574548" y="329184"/>
                  </a:moveTo>
                  <a:lnTo>
                    <a:pt x="560451" y="329184"/>
                  </a:lnTo>
                  <a:lnTo>
                    <a:pt x="560451" y="253365"/>
                  </a:lnTo>
                  <a:lnTo>
                    <a:pt x="574548" y="253365"/>
                  </a:lnTo>
                  <a:lnTo>
                    <a:pt x="574548" y="329184"/>
                  </a:lnTo>
                  <a:close/>
                  <a:moveTo>
                    <a:pt x="574548" y="228219"/>
                  </a:moveTo>
                  <a:lnTo>
                    <a:pt x="560451" y="228219"/>
                  </a:lnTo>
                  <a:lnTo>
                    <a:pt x="560451" y="148018"/>
                  </a:lnTo>
                  <a:lnTo>
                    <a:pt x="574548" y="148018"/>
                  </a:lnTo>
                  <a:lnTo>
                    <a:pt x="574548" y="228219"/>
                  </a:lnTo>
                  <a:close/>
                  <a:moveTo>
                    <a:pt x="574548" y="126111"/>
                  </a:moveTo>
                  <a:lnTo>
                    <a:pt x="560451" y="126111"/>
                  </a:lnTo>
                  <a:lnTo>
                    <a:pt x="560451" y="45910"/>
                  </a:lnTo>
                  <a:lnTo>
                    <a:pt x="574548" y="45910"/>
                  </a:lnTo>
                  <a:lnTo>
                    <a:pt x="574548" y="126111"/>
                  </a:lnTo>
                  <a:close/>
                  <a:moveTo>
                    <a:pt x="601980" y="329184"/>
                  </a:moveTo>
                  <a:lnTo>
                    <a:pt x="587883" y="329184"/>
                  </a:lnTo>
                  <a:lnTo>
                    <a:pt x="587883" y="253365"/>
                  </a:lnTo>
                  <a:lnTo>
                    <a:pt x="601980" y="253365"/>
                  </a:lnTo>
                  <a:lnTo>
                    <a:pt x="601980" y="329184"/>
                  </a:lnTo>
                  <a:close/>
                  <a:moveTo>
                    <a:pt x="601980" y="228219"/>
                  </a:moveTo>
                  <a:lnTo>
                    <a:pt x="587883" y="228219"/>
                  </a:lnTo>
                  <a:lnTo>
                    <a:pt x="587883" y="148018"/>
                  </a:lnTo>
                  <a:lnTo>
                    <a:pt x="601980" y="148018"/>
                  </a:lnTo>
                  <a:lnTo>
                    <a:pt x="601980" y="228219"/>
                  </a:lnTo>
                  <a:close/>
                  <a:moveTo>
                    <a:pt x="601980" y="126111"/>
                  </a:moveTo>
                  <a:lnTo>
                    <a:pt x="587883" y="126111"/>
                  </a:lnTo>
                  <a:lnTo>
                    <a:pt x="587883" y="45910"/>
                  </a:lnTo>
                  <a:lnTo>
                    <a:pt x="601980" y="45910"/>
                  </a:lnTo>
                  <a:lnTo>
                    <a:pt x="601980" y="126111"/>
                  </a:lnTo>
                  <a:close/>
                  <a:moveTo>
                    <a:pt x="615315" y="263557"/>
                  </a:moveTo>
                  <a:lnTo>
                    <a:pt x="615315" y="253365"/>
                  </a:lnTo>
                  <a:moveTo>
                    <a:pt x="619125" y="228219"/>
                  </a:moveTo>
                  <a:lnTo>
                    <a:pt x="615315" y="228219"/>
                  </a:lnTo>
                  <a:lnTo>
                    <a:pt x="615315" y="148018"/>
                  </a:lnTo>
                  <a:lnTo>
                    <a:pt x="627793" y="148018"/>
                  </a:lnTo>
                  <a:lnTo>
                    <a:pt x="619125" y="228219"/>
                  </a:lnTo>
                  <a:close/>
                  <a:moveTo>
                    <a:pt x="629412" y="126111"/>
                  </a:moveTo>
                  <a:lnTo>
                    <a:pt x="615315" y="126111"/>
                  </a:lnTo>
                  <a:lnTo>
                    <a:pt x="615315" y="45910"/>
                  </a:lnTo>
                  <a:lnTo>
                    <a:pt x="629412" y="45910"/>
                  </a:lnTo>
                  <a:lnTo>
                    <a:pt x="629412" y="1261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78EA2B90-6509-F71E-4625-FE128A4A1A76}"/>
              </a:ext>
            </a:extLst>
          </p:cNvPr>
          <p:cNvSpPr/>
          <p:nvPr/>
        </p:nvSpPr>
        <p:spPr>
          <a:xfrm>
            <a:off x="500979" y="4037127"/>
            <a:ext cx="5400000" cy="612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chemeClr val="bg1"/>
                </a:solidFill>
              </a:rPr>
              <a:t>License opportunities : 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BE: (26%;-7%) vs EU7 (27%; +1%)</a:t>
            </a: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C215348-2FDE-AD78-540A-BB2E72DA094F}"/>
              </a:ext>
            </a:extLst>
          </p:cNvPr>
          <p:cNvSpPr>
            <a:spLocks noEditPoints="1"/>
          </p:cNvSpPr>
          <p:nvPr/>
        </p:nvSpPr>
        <p:spPr bwMode="auto">
          <a:xfrm>
            <a:off x="630375" y="4153707"/>
            <a:ext cx="375988" cy="375985"/>
          </a:xfrm>
          <a:custGeom>
            <a:avLst/>
            <a:gdLst>
              <a:gd name="T0" fmla="*/ 38 w 41"/>
              <a:gd name="T1" fmla="*/ 0 h 42"/>
              <a:gd name="T2" fmla="*/ 3 w 41"/>
              <a:gd name="T3" fmla="*/ 0 h 42"/>
              <a:gd name="T4" fmla="*/ 0 w 41"/>
              <a:gd name="T5" fmla="*/ 3 h 42"/>
              <a:gd name="T6" fmla="*/ 0 w 41"/>
              <a:gd name="T7" fmla="*/ 39 h 42"/>
              <a:gd name="T8" fmla="*/ 3 w 41"/>
              <a:gd name="T9" fmla="*/ 42 h 42"/>
              <a:gd name="T10" fmla="*/ 38 w 41"/>
              <a:gd name="T11" fmla="*/ 42 h 42"/>
              <a:gd name="T12" fmla="*/ 41 w 41"/>
              <a:gd name="T13" fmla="*/ 39 h 42"/>
              <a:gd name="T14" fmla="*/ 41 w 41"/>
              <a:gd name="T15" fmla="*/ 3 h 42"/>
              <a:gd name="T16" fmla="*/ 38 w 41"/>
              <a:gd name="T17" fmla="*/ 0 h 42"/>
              <a:gd name="T18" fmla="*/ 32 w 41"/>
              <a:gd name="T19" fmla="*/ 23 h 42"/>
              <a:gd name="T20" fmla="*/ 23 w 41"/>
              <a:gd name="T21" fmla="*/ 27 h 42"/>
              <a:gd name="T22" fmla="*/ 13 w 41"/>
              <a:gd name="T23" fmla="*/ 32 h 42"/>
              <a:gd name="T24" fmla="*/ 11 w 41"/>
              <a:gd name="T25" fmla="*/ 30 h 42"/>
              <a:gd name="T26" fmla="*/ 11 w 41"/>
              <a:gd name="T27" fmla="*/ 12 h 42"/>
              <a:gd name="T28" fmla="*/ 13 w 41"/>
              <a:gd name="T29" fmla="*/ 10 h 42"/>
              <a:gd name="T30" fmla="*/ 23 w 41"/>
              <a:gd name="T31" fmla="*/ 15 h 42"/>
              <a:gd name="T32" fmla="*/ 32 w 41"/>
              <a:gd name="T33" fmla="*/ 19 h 42"/>
              <a:gd name="T34" fmla="*/ 32 w 41"/>
              <a:gd name="T35" fmla="*/ 23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1" h="42">
                <a:moveTo>
                  <a:pt x="38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40"/>
                  <a:pt x="1" y="42"/>
                  <a:pt x="3" y="42"/>
                </a:cubicBezTo>
                <a:cubicBezTo>
                  <a:pt x="38" y="42"/>
                  <a:pt x="38" y="42"/>
                  <a:pt x="38" y="42"/>
                </a:cubicBezTo>
                <a:cubicBezTo>
                  <a:pt x="40" y="42"/>
                  <a:pt x="41" y="40"/>
                  <a:pt x="41" y="39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1"/>
                  <a:pt x="40" y="0"/>
                  <a:pt x="38" y="0"/>
                </a:cubicBezTo>
                <a:close/>
                <a:moveTo>
                  <a:pt x="32" y="23"/>
                </a:moveTo>
                <a:cubicBezTo>
                  <a:pt x="23" y="27"/>
                  <a:pt x="23" y="27"/>
                  <a:pt x="23" y="27"/>
                </a:cubicBezTo>
                <a:cubicBezTo>
                  <a:pt x="13" y="32"/>
                  <a:pt x="13" y="32"/>
                  <a:pt x="13" y="32"/>
                </a:cubicBezTo>
                <a:cubicBezTo>
                  <a:pt x="12" y="32"/>
                  <a:pt x="11" y="31"/>
                  <a:pt x="11" y="30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10"/>
                  <a:pt x="12" y="9"/>
                  <a:pt x="13" y="10"/>
                </a:cubicBezTo>
                <a:cubicBezTo>
                  <a:pt x="23" y="15"/>
                  <a:pt x="23" y="15"/>
                  <a:pt x="23" y="15"/>
                </a:cubicBezTo>
                <a:cubicBezTo>
                  <a:pt x="32" y="19"/>
                  <a:pt x="32" y="19"/>
                  <a:pt x="32" y="19"/>
                </a:cubicBezTo>
                <a:cubicBezTo>
                  <a:pt x="33" y="20"/>
                  <a:pt x="33" y="22"/>
                  <a:pt x="32" y="2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0490C9CC-B791-9461-DE89-7826BD713D65}"/>
              </a:ext>
            </a:extLst>
          </p:cNvPr>
          <p:cNvSpPr/>
          <p:nvPr/>
        </p:nvSpPr>
        <p:spPr>
          <a:xfrm>
            <a:off x="519567" y="4992413"/>
            <a:ext cx="5400000" cy="612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2000" dirty="0">
                <a:solidFill>
                  <a:schemeClr val="bg1"/>
                </a:solidFill>
              </a:rPr>
              <a:t>environment, sobriety but also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+ shopping pleasure ( Nov 22:-12%)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50" name="Freeform 29">
            <a:extLst>
              <a:ext uri="{FF2B5EF4-FFF2-40B4-BE49-F238E27FC236}">
                <a16:creationId xmlns:a16="http://schemas.microsoft.com/office/drawing/2014/main" id="{7F75110A-E160-A366-54F6-D1DDA42E92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15769" y="5113409"/>
            <a:ext cx="463164" cy="397885"/>
          </a:xfrm>
          <a:custGeom>
            <a:avLst/>
            <a:gdLst>
              <a:gd name="T0" fmla="*/ 698 w 742"/>
              <a:gd name="T1" fmla="*/ 0 h 638"/>
              <a:gd name="T2" fmla="*/ 43 w 742"/>
              <a:gd name="T3" fmla="*/ 0 h 638"/>
              <a:gd name="T4" fmla="*/ 0 w 742"/>
              <a:gd name="T5" fmla="*/ 43 h 638"/>
              <a:gd name="T6" fmla="*/ 0 w 742"/>
              <a:gd name="T7" fmla="*/ 453 h 638"/>
              <a:gd name="T8" fmla="*/ 43 w 742"/>
              <a:gd name="T9" fmla="*/ 496 h 638"/>
              <a:gd name="T10" fmla="*/ 181 w 742"/>
              <a:gd name="T11" fmla="*/ 496 h 638"/>
              <a:gd name="T12" fmla="*/ 215 w 742"/>
              <a:gd name="T13" fmla="*/ 638 h 638"/>
              <a:gd name="T14" fmla="*/ 435 w 742"/>
              <a:gd name="T15" fmla="*/ 496 h 638"/>
              <a:gd name="T16" fmla="*/ 698 w 742"/>
              <a:gd name="T17" fmla="*/ 496 h 638"/>
              <a:gd name="T18" fmla="*/ 742 w 742"/>
              <a:gd name="T19" fmla="*/ 453 h 638"/>
              <a:gd name="T20" fmla="*/ 742 w 742"/>
              <a:gd name="T21" fmla="*/ 43 h 638"/>
              <a:gd name="T22" fmla="*/ 698 w 742"/>
              <a:gd name="T23" fmla="*/ 0 h 638"/>
              <a:gd name="T24" fmla="*/ 444 w 742"/>
              <a:gd name="T25" fmla="*/ 361 h 638"/>
              <a:gd name="T26" fmla="*/ 371 w 742"/>
              <a:gd name="T27" fmla="*/ 419 h 638"/>
              <a:gd name="T28" fmla="*/ 298 w 742"/>
              <a:gd name="T29" fmla="*/ 361 h 638"/>
              <a:gd name="T30" fmla="*/ 195 w 742"/>
              <a:gd name="T31" fmla="*/ 215 h 638"/>
              <a:gd name="T32" fmla="*/ 371 w 742"/>
              <a:gd name="T33" fmla="*/ 156 h 638"/>
              <a:gd name="T34" fmla="*/ 546 w 742"/>
              <a:gd name="T35" fmla="*/ 214 h 638"/>
              <a:gd name="T36" fmla="*/ 444 w 742"/>
              <a:gd name="T37" fmla="*/ 361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42" h="638">
                <a:moveTo>
                  <a:pt x="698" y="0"/>
                </a:moveTo>
                <a:cubicBezTo>
                  <a:pt x="43" y="0"/>
                  <a:pt x="43" y="0"/>
                  <a:pt x="43" y="0"/>
                </a:cubicBezTo>
                <a:cubicBezTo>
                  <a:pt x="19" y="0"/>
                  <a:pt x="0" y="19"/>
                  <a:pt x="0" y="43"/>
                </a:cubicBezTo>
                <a:cubicBezTo>
                  <a:pt x="0" y="453"/>
                  <a:pt x="0" y="453"/>
                  <a:pt x="0" y="453"/>
                </a:cubicBezTo>
                <a:cubicBezTo>
                  <a:pt x="0" y="477"/>
                  <a:pt x="19" y="496"/>
                  <a:pt x="43" y="496"/>
                </a:cubicBezTo>
                <a:cubicBezTo>
                  <a:pt x="181" y="496"/>
                  <a:pt x="181" y="496"/>
                  <a:pt x="181" y="496"/>
                </a:cubicBezTo>
                <a:cubicBezTo>
                  <a:pt x="215" y="638"/>
                  <a:pt x="215" y="638"/>
                  <a:pt x="215" y="638"/>
                </a:cubicBezTo>
                <a:cubicBezTo>
                  <a:pt x="435" y="496"/>
                  <a:pt x="435" y="496"/>
                  <a:pt x="435" y="496"/>
                </a:cubicBezTo>
                <a:cubicBezTo>
                  <a:pt x="698" y="496"/>
                  <a:pt x="698" y="496"/>
                  <a:pt x="698" y="496"/>
                </a:cubicBezTo>
                <a:cubicBezTo>
                  <a:pt x="722" y="496"/>
                  <a:pt x="742" y="477"/>
                  <a:pt x="742" y="453"/>
                </a:cubicBezTo>
                <a:cubicBezTo>
                  <a:pt x="742" y="43"/>
                  <a:pt x="742" y="43"/>
                  <a:pt x="742" y="43"/>
                </a:cubicBezTo>
                <a:cubicBezTo>
                  <a:pt x="742" y="19"/>
                  <a:pt x="722" y="0"/>
                  <a:pt x="698" y="0"/>
                </a:cubicBezTo>
                <a:close/>
                <a:moveTo>
                  <a:pt x="444" y="361"/>
                </a:moveTo>
                <a:cubicBezTo>
                  <a:pt x="397" y="396"/>
                  <a:pt x="385" y="404"/>
                  <a:pt x="371" y="419"/>
                </a:cubicBezTo>
                <a:cubicBezTo>
                  <a:pt x="356" y="404"/>
                  <a:pt x="343" y="397"/>
                  <a:pt x="298" y="361"/>
                </a:cubicBezTo>
                <a:cubicBezTo>
                  <a:pt x="254" y="326"/>
                  <a:pt x="195" y="280"/>
                  <a:pt x="195" y="215"/>
                </a:cubicBezTo>
                <a:cubicBezTo>
                  <a:pt x="195" y="119"/>
                  <a:pt x="312" y="68"/>
                  <a:pt x="371" y="156"/>
                </a:cubicBezTo>
                <a:cubicBezTo>
                  <a:pt x="429" y="68"/>
                  <a:pt x="546" y="119"/>
                  <a:pt x="546" y="214"/>
                </a:cubicBezTo>
                <a:cubicBezTo>
                  <a:pt x="546" y="279"/>
                  <a:pt x="488" y="326"/>
                  <a:pt x="444" y="3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Espace réservé du texte 91">
            <a:extLst>
              <a:ext uri="{FF2B5EF4-FFF2-40B4-BE49-F238E27FC236}">
                <a16:creationId xmlns:a16="http://schemas.microsoft.com/office/drawing/2014/main" id="{4D621769-E45E-E496-1472-32BFD33CBD27}"/>
              </a:ext>
            </a:extLst>
          </p:cNvPr>
          <p:cNvSpPr txBox="1">
            <a:spLocks/>
          </p:cNvSpPr>
          <p:nvPr/>
        </p:nvSpPr>
        <p:spPr>
          <a:xfrm>
            <a:off x="8345670" y="5984371"/>
            <a:ext cx="4891332" cy="1645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 typeface="Webdings" panose="05030102010509060703" pitchFamily="18" charset="2"/>
              <a:buChar char="=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514350" indent="-3317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  <a:defRPr sz="22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741363" indent="-330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Roboto Condensed" panose="02000000000000000000" pitchFamily="2" charset="0"/>
              <a:buChar char="―"/>
              <a:defRPr sz="20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15443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 typeface="Roboto Condensed" panose="02000000000000000000" pitchFamily="2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000" dirty="0">
                <a:solidFill>
                  <a:schemeClr val="bg1"/>
                </a:solidFill>
              </a:rPr>
              <a:t>Source:  Retail </a:t>
            </a:r>
            <a:r>
              <a:rPr lang="fr-FR" sz="1000" dirty="0" err="1">
                <a:solidFill>
                  <a:schemeClr val="bg1"/>
                </a:solidFill>
              </a:rPr>
              <a:t>Tracking</a:t>
            </a:r>
            <a:r>
              <a:rPr lang="fr-FR" sz="1000" dirty="0">
                <a:solidFill>
                  <a:schemeClr val="bg1"/>
                </a:solidFill>
              </a:rPr>
              <a:t> Service | </a:t>
            </a:r>
            <a:r>
              <a:rPr lang="fr-FR" sz="1000" dirty="0" err="1">
                <a:solidFill>
                  <a:schemeClr val="bg1"/>
                </a:solidFill>
              </a:rPr>
              <a:t>Belgium</a:t>
            </a:r>
            <a:r>
              <a:rPr lang="fr-FR" sz="1000" dirty="0">
                <a:solidFill>
                  <a:schemeClr val="bg1"/>
                </a:solidFill>
              </a:rPr>
              <a:t> | YTD August 2023</a:t>
            </a:r>
          </a:p>
        </p:txBody>
      </p:sp>
    </p:spTree>
    <p:extLst>
      <p:ext uri="{BB962C8B-B14F-4D97-AF65-F5344CB8AC3E}">
        <p14:creationId xmlns:p14="http://schemas.microsoft.com/office/powerpoint/2010/main" val="960530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Espace réservé du texte 51">
            <a:extLst>
              <a:ext uri="{FF2B5EF4-FFF2-40B4-BE49-F238E27FC236}">
                <a16:creationId xmlns:a16="http://schemas.microsoft.com/office/drawing/2014/main" id="{406A4F4F-AF31-5250-5C84-162242811D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502010C-9A8D-E339-849B-5BD5B71CC3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54593" y="4214753"/>
            <a:ext cx="2322576" cy="274320"/>
          </a:xfrm>
        </p:spPr>
        <p:txBody>
          <a:bodyPr/>
          <a:lstStyle/>
          <a:p>
            <a:r>
              <a:rPr lang="en-US" dirty="0"/>
              <a:t>Nicolas PONS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D1AD92E-68F8-A2A4-5F94-0949B992FB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54593" y="4509984"/>
            <a:ext cx="2322576" cy="274320"/>
          </a:xfrm>
        </p:spPr>
        <p:txBody>
          <a:bodyPr/>
          <a:lstStyle/>
          <a:p>
            <a:r>
              <a:rPr lang="en-US" dirty="0"/>
              <a:t>Retail Deputy Europe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28C0521-3F31-2858-1584-6CC29DC82D9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454593" y="4797384"/>
            <a:ext cx="2322576" cy="274320"/>
          </a:xfrm>
        </p:spPr>
        <p:txBody>
          <a:bodyPr/>
          <a:lstStyle/>
          <a:p>
            <a:r>
              <a:rPr lang="pt-BR" dirty="0"/>
              <a:t>nicolas.pons@circana.com </a:t>
            </a:r>
            <a:br>
              <a:rPr lang="pt-BR" dirty="0"/>
            </a:br>
            <a:r>
              <a:rPr lang="pt-BR" dirty="0"/>
              <a:t>+33 6 45 91 18 14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885A5EEF-D78C-F3D8-5934-36F2CE3B54A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405377" y="4214753"/>
            <a:ext cx="2322576" cy="274320"/>
          </a:xfrm>
        </p:spPr>
        <p:txBody>
          <a:bodyPr/>
          <a:lstStyle/>
          <a:p>
            <a:r>
              <a:rPr lang="en-US"/>
              <a:t>Claire RAVIN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E7E4BF6-C9A3-0E56-3156-5FC7DB28CC6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405377" y="4509984"/>
            <a:ext cx="2322576" cy="274320"/>
          </a:xfrm>
        </p:spPr>
        <p:txBody>
          <a:bodyPr/>
          <a:lstStyle/>
          <a:p>
            <a:r>
              <a:rPr lang="en-US"/>
              <a:t>Senior Account Manager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117A4384-3A24-9BF7-236D-78D7F60227E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5377" y="4797384"/>
            <a:ext cx="2322576" cy="274320"/>
          </a:xfrm>
        </p:spPr>
        <p:txBody>
          <a:bodyPr/>
          <a:lstStyle/>
          <a:p>
            <a:r>
              <a:rPr lang="en-US">
                <a:latin typeface="Roboto Condensed Light"/>
                <a:ea typeface="Roboto Condensed Light"/>
                <a:cs typeface="Roboto Condensed"/>
              </a:rPr>
              <a:t>Claire.ravin@circana.com</a:t>
            </a:r>
            <a:br>
              <a:rPr lang="en-US"/>
            </a:br>
            <a:r>
              <a:rPr lang="en-US">
                <a:latin typeface="Roboto Condensed Light"/>
                <a:ea typeface="Roboto Condensed Light"/>
                <a:cs typeface="Roboto Condensed"/>
              </a:rPr>
              <a:t>+33 1 41 97 25 21</a:t>
            </a:r>
          </a:p>
          <a:p>
            <a:r>
              <a:rPr lang="en-US"/>
              <a:t>.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712BCF8-B1CF-7B1D-0A7B-025CEEB14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the Team</a:t>
            </a:r>
          </a:p>
        </p:txBody>
      </p:sp>
      <p:sp>
        <p:nvSpPr>
          <p:cNvPr id="63" name="Espace réservé du texte 62">
            <a:extLst>
              <a:ext uri="{FF2B5EF4-FFF2-40B4-BE49-F238E27FC236}">
                <a16:creationId xmlns:a16="http://schemas.microsoft.com/office/drawing/2014/main" id="{91CF2F4D-5817-D8C0-1784-E02DEC7474F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Espace réservé pour une image  7" descr="Une image contenant personne, mur, intérieur&#10;&#10;Description générée automatiquement">
            <a:extLst>
              <a:ext uri="{FF2B5EF4-FFF2-40B4-BE49-F238E27FC236}">
                <a16:creationId xmlns:a16="http://schemas.microsoft.com/office/drawing/2014/main" id="{48C3661F-73EB-976B-1DB1-4B80C13B389A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5377" y="1873482"/>
            <a:ext cx="2095500" cy="2095500"/>
          </a:xfrm>
        </p:spPr>
      </p:pic>
      <p:pic>
        <p:nvPicPr>
          <p:cNvPr id="2" name="Espace réservé pour une image  72" descr="Une image contenant personne, homme, mur, intérieur&#10;&#10;Description générée automatiquement">
            <a:extLst>
              <a:ext uri="{FF2B5EF4-FFF2-40B4-BE49-F238E27FC236}">
                <a16:creationId xmlns:a16="http://schemas.microsoft.com/office/drawing/2014/main" id="{14496D5B-ADF0-DD09-4414-F7239B561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r="1508"/>
          <a:stretch>
            <a:fillRect/>
          </a:stretch>
        </p:blipFill>
        <p:spPr>
          <a:xfrm>
            <a:off x="3682612" y="1873482"/>
            <a:ext cx="2095138" cy="2095138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316791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fountain&#10;&#10;Description automatically generated">
            <a:extLst>
              <a:ext uri="{FF2B5EF4-FFF2-40B4-BE49-F238E27FC236}">
                <a16:creationId xmlns:a16="http://schemas.microsoft.com/office/drawing/2014/main" id="{831A6E87-EAB7-D9F3-D065-EC8C4CE69CF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52062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07C506-41DD-1620-FC7E-77F2ECD6B98F}"/>
              </a:ext>
            </a:extLst>
          </p:cNvPr>
          <p:cNvSpPr txBox="1"/>
          <p:nvPr/>
        </p:nvSpPr>
        <p:spPr>
          <a:xfrm>
            <a:off x="4166070" y="5100586"/>
            <a:ext cx="4306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230">
                <a:solidFill>
                  <a:schemeClr val="accent6"/>
                </a:solidFill>
              </a:rPr>
              <a:t>COMPLEXITY INTO </a:t>
            </a:r>
            <a:r>
              <a:rPr lang="en-US" sz="2400" spc="230">
                <a:solidFill>
                  <a:schemeClr val="bg1"/>
                </a:solidFill>
              </a:rPr>
              <a:t>CLARITY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7B54D1-F671-6FD3-1886-AC6E6C5C89F8}"/>
              </a:ext>
            </a:extLst>
          </p:cNvPr>
          <p:cNvGrpSpPr/>
          <p:nvPr/>
        </p:nvGrpSpPr>
        <p:grpSpPr>
          <a:xfrm>
            <a:off x="5453796" y="361520"/>
            <a:ext cx="1666962" cy="881433"/>
            <a:chOff x="5191579" y="2028305"/>
            <a:chExt cx="6697146" cy="3541222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E2853169-3586-DA07-90FB-886050A73841}"/>
                </a:ext>
              </a:extLst>
            </p:cNvPr>
            <p:cNvSpPr/>
            <p:nvPr/>
          </p:nvSpPr>
          <p:spPr>
            <a:xfrm>
              <a:off x="8347503" y="2998643"/>
              <a:ext cx="385298" cy="1600546"/>
            </a:xfrm>
            <a:custGeom>
              <a:avLst/>
              <a:gdLst>
                <a:gd name="connsiteX0" fmla="*/ 192649 w 385298"/>
                <a:gd name="connsiteY0" fmla="*/ 0 h 1600546"/>
                <a:gd name="connsiteX1" fmla="*/ 246155 w 385298"/>
                <a:gd name="connsiteY1" fmla="*/ 111071 h 1600546"/>
                <a:gd name="connsiteX2" fmla="*/ 385298 w 385298"/>
                <a:gd name="connsiteY2" fmla="*/ 800273 h 1600546"/>
                <a:gd name="connsiteX3" fmla="*/ 246155 w 385298"/>
                <a:gd name="connsiteY3" fmla="*/ 1489475 h 1600546"/>
                <a:gd name="connsiteX4" fmla="*/ 192649 w 385298"/>
                <a:gd name="connsiteY4" fmla="*/ 1600546 h 1600546"/>
                <a:gd name="connsiteX5" fmla="*/ 139143 w 385298"/>
                <a:gd name="connsiteY5" fmla="*/ 1489475 h 1600546"/>
                <a:gd name="connsiteX6" fmla="*/ 0 w 385298"/>
                <a:gd name="connsiteY6" fmla="*/ 800273 h 1600546"/>
                <a:gd name="connsiteX7" fmla="*/ 139143 w 385298"/>
                <a:gd name="connsiteY7" fmla="*/ 111071 h 1600546"/>
                <a:gd name="connsiteX8" fmla="*/ 192649 w 385298"/>
                <a:gd name="connsiteY8" fmla="*/ 0 h 160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5298" h="1600546">
                  <a:moveTo>
                    <a:pt x="192649" y="0"/>
                  </a:moveTo>
                  <a:lnTo>
                    <a:pt x="246155" y="111071"/>
                  </a:lnTo>
                  <a:cubicBezTo>
                    <a:pt x="335752" y="322905"/>
                    <a:pt x="385298" y="555803"/>
                    <a:pt x="385298" y="800273"/>
                  </a:cubicBezTo>
                  <a:cubicBezTo>
                    <a:pt x="385298" y="1044743"/>
                    <a:pt x="335752" y="1277642"/>
                    <a:pt x="246155" y="1489475"/>
                  </a:cubicBezTo>
                  <a:lnTo>
                    <a:pt x="192649" y="1600546"/>
                  </a:lnTo>
                  <a:lnTo>
                    <a:pt x="139143" y="1489475"/>
                  </a:lnTo>
                  <a:cubicBezTo>
                    <a:pt x="49546" y="1277642"/>
                    <a:pt x="0" y="1044743"/>
                    <a:pt x="0" y="800273"/>
                  </a:cubicBezTo>
                  <a:cubicBezTo>
                    <a:pt x="0" y="555803"/>
                    <a:pt x="49546" y="322905"/>
                    <a:pt x="139143" y="111071"/>
                  </a:cubicBezTo>
                  <a:lnTo>
                    <a:pt x="192649" y="0"/>
                  </a:lnTo>
                  <a:close/>
                </a:path>
              </a:pathLst>
            </a:custGeom>
            <a:solidFill>
              <a:schemeClr val="accent5">
                <a:alpha val="87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/>
              <a:endParaRPr lang="en-IN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FB6CF8FF-42CC-3E53-5212-4D6AA2D086BD}"/>
                </a:ext>
              </a:extLst>
            </p:cNvPr>
            <p:cNvSpPr/>
            <p:nvPr/>
          </p:nvSpPr>
          <p:spPr>
            <a:xfrm>
              <a:off x="5191579" y="2028305"/>
              <a:ext cx="3348573" cy="3541222"/>
            </a:xfrm>
            <a:custGeom>
              <a:avLst/>
              <a:gdLst>
                <a:gd name="connsiteX0" fmla="*/ 1770611 w 3348573"/>
                <a:gd name="connsiteY0" fmla="*/ 0 h 3541222"/>
                <a:gd name="connsiteX1" fmla="*/ 3327519 w 3348573"/>
                <a:gd name="connsiteY1" fmla="*/ 926633 h 3541222"/>
                <a:gd name="connsiteX2" fmla="*/ 3348573 w 3348573"/>
                <a:gd name="connsiteY2" fmla="*/ 970338 h 3541222"/>
                <a:gd name="connsiteX3" fmla="*/ 3295067 w 3348573"/>
                <a:gd name="connsiteY3" fmla="*/ 1081409 h 3541222"/>
                <a:gd name="connsiteX4" fmla="*/ 3155924 w 3348573"/>
                <a:gd name="connsiteY4" fmla="*/ 1770611 h 3541222"/>
                <a:gd name="connsiteX5" fmla="*/ 3295067 w 3348573"/>
                <a:gd name="connsiteY5" fmla="*/ 2459813 h 3541222"/>
                <a:gd name="connsiteX6" fmla="*/ 3348573 w 3348573"/>
                <a:gd name="connsiteY6" fmla="*/ 2570884 h 3541222"/>
                <a:gd name="connsiteX7" fmla="*/ 3327519 w 3348573"/>
                <a:gd name="connsiteY7" fmla="*/ 2614589 h 3541222"/>
                <a:gd name="connsiteX8" fmla="*/ 1770611 w 3348573"/>
                <a:gd name="connsiteY8" fmla="*/ 3541222 h 3541222"/>
                <a:gd name="connsiteX9" fmla="*/ 0 w 3348573"/>
                <a:gd name="connsiteY9" fmla="*/ 1770611 h 3541222"/>
                <a:gd name="connsiteX10" fmla="*/ 1770611 w 3348573"/>
                <a:gd name="connsiteY10" fmla="*/ 0 h 354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8573" h="3541222">
                  <a:moveTo>
                    <a:pt x="1770611" y="0"/>
                  </a:moveTo>
                  <a:cubicBezTo>
                    <a:pt x="2442904" y="0"/>
                    <a:pt x="3027685" y="374689"/>
                    <a:pt x="3327519" y="926633"/>
                  </a:cubicBezTo>
                  <a:lnTo>
                    <a:pt x="3348573" y="970338"/>
                  </a:lnTo>
                  <a:lnTo>
                    <a:pt x="3295067" y="1081409"/>
                  </a:lnTo>
                  <a:cubicBezTo>
                    <a:pt x="3205470" y="1293243"/>
                    <a:pt x="3155924" y="1526141"/>
                    <a:pt x="3155924" y="1770611"/>
                  </a:cubicBezTo>
                  <a:cubicBezTo>
                    <a:pt x="3155924" y="2015081"/>
                    <a:pt x="3205470" y="2247980"/>
                    <a:pt x="3295067" y="2459813"/>
                  </a:cubicBezTo>
                  <a:lnTo>
                    <a:pt x="3348573" y="2570884"/>
                  </a:lnTo>
                  <a:lnTo>
                    <a:pt x="3327519" y="2614589"/>
                  </a:lnTo>
                  <a:cubicBezTo>
                    <a:pt x="3027685" y="3166533"/>
                    <a:pt x="2442904" y="3541222"/>
                    <a:pt x="1770611" y="3541222"/>
                  </a:cubicBezTo>
                  <a:cubicBezTo>
                    <a:pt x="792730" y="3541222"/>
                    <a:pt x="0" y="2748492"/>
                    <a:pt x="0" y="1770611"/>
                  </a:cubicBezTo>
                  <a:cubicBezTo>
                    <a:pt x="0" y="792730"/>
                    <a:pt x="792730" y="0"/>
                    <a:pt x="1770611" y="0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/>
              <a:endParaRPr lang="en-IN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6616726-F83B-9C6F-07DA-1FD6E0DF6DE5}"/>
                </a:ext>
              </a:extLst>
            </p:cNvPr>
            <p:cNvSpPr/>
            <p:nvPr/>
          </p:nvSpPr>
          <p:spPr>
            <a:xfrm>
              <a:off x="8540152" y="2028305"/>
              <a:ext cx="3348573" cy="3541222"/>
            </a:xfrm>
            <a:custGeom>
              <a:avLst/>
              <a:gdLst>
                <a:gd name="connsiteX0" fmla="*/ 1577962 w 3348573"/>
                <a:gd name="connsiteY0" fmla="*/ 0 h 3541222"/>
                <a:gd name="connsiteX1" fmla="*/ 3348573 w 3348573"/>
                <a:gd name="connsiteY1" fmla="*/ 1770611 h 3541222"/>
                <a:gd name="connsiteX2" fmla="*/ 1577962 w 3348573"/>
                <a:gd name="connsiteY2" fmla="*/ 3541222 h 3541222"/>
                <a:gd name="connsiteX3" fmla="*/ 21054 w 3348573"/>
                <a:gd name="connsiteY3" fmla="*/ 2614589 h 3541222"/>
                <a:gd name="connsiteX4" fmla="*/ 0 w 3348573"/>
                <a:gd name="connsiteY4" fmla="*/ 2570884 h 3541222"/>
                <a:gd name="connsiteX5" fmla="*/ 53506 w 3348573"/>
                <a:gd name="connsiteY5" fmla="*/ 2459813 h 3541222"/>
                <a:gd name="connsiteX6" fmla="*/ 192649 w 3348573"/>
                <a:gd name="connsiteY6" fmla="*/ 1770611 h 3541222"/>
                <a:gd name="connsiteX7" fmla="*/ 53506 w 3348573"/>
                <a:gd name="connsiteY7" fmla="*/ 1081409 h 3541222"/>
                <a:gd name="connsiteX8" fmla="*/ 0 w 3348573"/>
                <a:gd name="connsiteY8" fmla="*/ 970338 h 3541222"/>
                <a:gd name="connsiteX9" fmla="*/ 21054 w 3348573"/>
                <a:gd name="connsiteY9" fmla="*/ 926633 h 3541222"/>
                <a:gd name="connsiteX10" fmla="*/ 1577962 w 3348573"/>
                <a:gd name="connsiteY10" fmla="*/ 0 h 354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48573" h="3541222">
                  <a:moveTo>
                    <a:pt x="1577962" y="0"/>
                  </a:moveTo>
                  <a:cubicBezTo>
                    <a:pt x="2555843" y="0"/>
                    <a:pt x="3348573" y="792730"/>
                    <a:pt x="3348573" y="1770611"/>
                  </a:cubicBezTo>
                  <a:cubicBezTo>
                    <a:pt x="3348573" y="2748492"/>
                    <a:pt x="2555843" y="3541222"/>
                    <a:pt x="1577962" y="3541222"/>
                  </a:cubicBezTo>
                  <a:cubicBezTo>
                    <a:pt x="905669" y="3541222"/>
                    <a:pt x="320888" y="3166533"/>
                    <a:pt x="21054" y="2614589"/>
                  </a:cubicBezTo>
                  <a:lnTo>
                    <a:pt x="0" y="2570884"/>
                  </a:lnTo>
                  <a:lnTo>
                    <a:pt x="53506" y="2459813"/>
                  </a:lnTo>
                  <a:cubicBezTo>
                    <a:pt x="143103" y="2247980"/>
                    <a:pt x="192649" y="2015081"/>
                    <a:pt x="192649" y="1770611"/>
                  </a:cubicBezTo>
                  <a:cubicBezTo>
                    <a:pt x="192649" y="1526141"/>
                    <a:pt x="143103" y="1293243"/>
                    <a:pt x="53506" y="1081409"/>
                  </a:cubicBezTo>
                  <a:lnTo>
                    <a:pt x="0" y="970338"/>
                  </a:lnTo>
                  <a:lnTo>
                    <a:pt x="21054" y="926633"/>
                  </a:lnTo>
                  <a:cubicBezTo>
                    <a:pt x="320888" y="374689"/>
                    <a:pt x="905669" y="0"/>
                    <a:pt x="1577962" y="0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/>
              <a:endParaRPr lang="en-IN" kern="0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8" name="Picture 7" descr="Logo, company name&#10;&#10;Description automatically generated">
              <a:extLst>
                <a:ext uri="{FF2B5EF4-FFF2-40B4-BE49-F238E27FC236}">
                  <a16:creationId xmlns:a16="http://schemas.microsoft.com/office/drawing/2014/main" id="{F4CC0181-87CF-C53C-7510-9EBEF992C0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19381" y="3241364"/>
              <a:ext cx="2014420" cy="1115104"/>
            </a:xfrm>
            <a:prstGeom prst="rect">
              <a:avLst/>
            </a:prstGeom>
          </p:spPr>
        </p:pic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56F82618-5BE2-A4CB-795D-AA7F54CB24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264" t="11640" r="12264" b="11640"/>
            <a:stretch/>
          </p:blipFill>
          <p:spPr>
            <a:xfrm>
              <a:off x="6232868" y="3054407"/>
              <a:ext cx="1458642" cy="148901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6816312-36FB-3EC6-F4E2-43466683D5D9}"/>
              </a:ext>
            </a:extLst>
          </p:cNvPr>
          <p:cNvSpPr txBox="1"/>
          <p:nvPr/>
        </p:nvSpPr>
        <p:spPr>
          <a:xfrm>
            <a:off x="4598490" y="1459871"/>
            <a:ext cx="3281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NPD and IRI have merged, we are now: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5CD0FE-4A9C-C855-DA7C-FDD661E6F6CC}"/>
              </a:ext>
            </a:extLst>
          </p:cNvPr>
          <p:cNvCxnSpPr>
            <a:cxnSpLocks/>
          </p:cNvCxnSpPr>
          <p:nvPr/>
        </p:nvCxnSpPr>
        <p:spPr>
          <a:xfrm>
            <a:off x="5410297" y="2086626"/>
            <a:ext cx="1658053" cy="0"/>
          </a:xfrm>
          <a:prstGeom prst="line">
            <a:avLst/>
          </a:prstGeom>
          <a:ln>
            <a:gradFill flip="none" rotWithShape="1">
              <a:gsLst>
                <a:gs pos="0">
                  <a:srgbClr val="3F3F3F"/>
                </a:gs>
                <a:gs pos="53000">
                  <a:srgbClr val="7F7F7F"/>
                </a:gs>
                <a:gs pos="100000">
                  <a:srgbClr val="3F3F3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67B199-82F6-F338-F9B3-75B834A85F43}"/>
              </a:ext>
            </a:extLst>
          </p:cNvPr>
          <p:cNvCxnSpPr>
            <a:cxnSpLocks/>
          </p:cNvCxnSpPr>
          <p:nvPr/>
        </p:nvCxnSpPr>
        <p:spPr>
          <a:xfrm>
            <a:off x="5506201" y="4814768"/>
            <a:ext cx="1658053" cy="0"/>
          </a:xfrm>
          <a:prstGeom prst="line">
            <a:avLst/>
          </a:prstGeom>
          <a:ln>
            <a:gradFill flip="none" rotWithShape="1">
              <a:gsLst>
                <a:gs pos="0">
                  <a:srgbClr val="3F3F3F"/>
                </a:gs>
                <a:gs pos="53000">
                  <a:srgbClr val="7F7F7F"/>
                </a:gs>
                <a:gs pos="100000">
                  <a:srgbClr val="3F3F3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050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21">
            <a:extLst>
              <a:ext uri="{FF2B5EF4-FFF2-40B4-BE49-F238E27FC236}">
                <a16:creationId xmlns:a16="http://schemas.microsoft.com/office/drawing/2014/main" id="{E2F44CD1-F372-0105-0BF9-4B894E345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" b="13381"/>
          <a:stretch/>
        </p:blipFill>
        <p:spPr>
          <a:xfrm>
            <a:off x="0" y="1"/>
            <a:ext cx="12192000" cy="59435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37DA539-E956-19C9-E7EC-A539E8411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Belgium toy market decline (-8%) is driven by volume drop</a:t>
            </a:r>
            <a:endParaRPr lang="en-BZ" dirty="0">
              <a:highlight>
                <a:srgbClr val="FFFF00"/>
              </a:highlight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8CC22B04-2EFF-5607-4AF3-6FC2EB8FB355}"/>
              </a:ext>
            </a:extLst>
          </p:cNvPr>
          <p:cNvSpPr/>
          <p:nvPr/>
        </p:nvSpPr>
        <p:spPr>
          <a:xfrm>
            <a:off x="7979159" y="2277266"/>
            <a:ext cx="3299471" cy="1907293"/>
          </a:xfrm>
          <a:prstGeom prst="rect">
            <a:avLst/>
          </a:prstGeom>
          <a:solidFill>
            <a:schemeClr val="accent3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0960" tIns="121920" rIns="60960" bIns="121920" rtlCol="0" anchor="ctr">
            <a:normAutofit/>
          </a:bodyPr>
          <a:lstStyle/>
          <a:p>
            <a:pPr algn="ctr">
              <a:buClr>
                <a:srgbClr val="82C341"/>
              </a:buClr>
            </a:pPr>
            <a:r>
              <a:rPr lang="en-US" sz="4000" b="1" dirty="0">
                <a:solidFill>
                  <a:schemeClr val="bg1"/>
                </a:solidFill>
              </a:rPr>
              <a:t>+2%</a:t>
            </a:r>
          </a:p>
          <a:p>
            <a:pPr algn="ctr">
              <a:buClr>
                <a:srgbClr val="82C341"/>
              </a:buClr>
            </a:pPr>
            <a:r>
              <a:rPr lang="en-US" sz="3733" b="1" dirty="0">
                <a:solidFill>
                  <a:schemeClr val="bg1"/>
                </a:solidFill>
              </a:rPr>
              <a:t> YoY </a:t>
            </a: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275AC87F-E315-9AFA-0343-C6287EBC2651}"/>
              </a:ext>
            </a:extLst>
          </p:cNvPr>
          <p:cNvSpPr/>
          <p:nvPr/>
        </p:nvSpPr>
        <p:spPr>
          <a:xfrm>
            <a:off x="4515322" y="2277266"/>
            <a:ext cx="3353639" cy="1907293"/>
          </a:xfrm>
          <a:prstGeom prst="rect">
            <a:avLst/>
          </a:prstGeom>
          <a:solidFill>
            <a:schemeClr val="accent2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0960" tIns="121920" rIns="60960" bIns="121920" rtlCol="0" anchor="ctr">
            <a:normAutofit/>
          </a:bodyPr>
          <a:lstStyle/>
          <a:p>
            <a:pPr lvl="0" algn="ctr">
              <a:buClr>
                <a:srgbClr val="82C341"/>
              </a:buClr>
            </a:pPr>
            <a:r>
              <a:rPr lang="en-US" sz="4400" b="1" dirty="0">
                <a:solidFill>
                  <a:schemeClr val="bg1"/>
                </a:solidFill>
              </a:rPr>
              <a:t>-11% </a:t>
            </a:r>
          </a:p>
          <a:p>
            <a:pPr lvl="0" algn="ctr">
              <a:buClr>
                <a:srgbClr val="82C341"/>
              </a:buClr>
            </a:pPr>
            <a:r>
              <a:rPr lang="en-US" sz="3733" b="1" dirty="0">
                <a:solidFill>
                  <a:schemeClr val="bg1"/>
                </a:solidFill>
              </a:rPr>
              <a:t>YoY</a:t>
            </a:r>
          </a:p>
        </p:txBody>
      </p:sp>
      <p:sp>
        <p:nvSpPr>
          <p:cNvPr id="7" name="Rectangle: Rounded Corners 7">
            <a:extLst>
              <a:ext uri="{FF2B5EF4-FFF2-40B4-BE49-F238E27FC236}">
                <a16:creationId xmlns:a16="http://schemas.microsoft.com/office/drawing/2014/main" id="{29AEB123-C93E-4165-7BC4-CFA82BE462D9}"/>
              </a:ext>
            </a:extLst>
          </p:cNvPr>
          <p:cNvSpPr/>
          <p:nvPr/>
        </p:nvSpPr>
        <p:spPr>
          <a:xfrm>
            <a:off x="1182544" y="2277266"/>
            <a:ext cx="3200139" cy="1907293"/>
          </a:xfrm>
          <a:prstGeom prst="rect">
            <a:avLst/>
          </a:prstGeom>
          <a:solidFill>
            <a:schemeClr val="tx2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0960" tIns="121920" rIns="60960" bIns="121920" rtlCol="0" anchor="ctr">
            <a:normAutofit/>
          </a:bodyPr>
          <a:lstStyle/>
          <a:p>
            <a:pPr lvl="0" algn="ctr">
              <a:buClr>
                <a:srgbClr val="82C341"/>
              </a:buClr>
            </a:pPr>
            <a:r>
              <a:rPr lang="en-US" sz="4400" b="1" dirty="0">
                <a:solidFill>
                  <a:schemeClr val="bg1"/>
                </a:solidFill>
              </a:rPr>
              <a:t>-9% </a:t>
            </a:r>
          </a:p>
          <a:p>
            <a:pPr lvl="0" algn="ctr">
              <a:buClr>
                <a:srgbClr val="82C341"/>
              </a:buClr>
            </a:pPr>
            <a:r>
              <a:rPr lang="en-US" sz="4000" b="1" dirty="0">
                <a:solidFill>
                  <a:schemeClr val="bg1"/>
                </a:solidFill>
              </a:rPr>
              <a:t>YoY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42FA654B-FE7E-9B57-D568-DCE51AE29629}"/>
              </a:ext>
            </a:extLst>
          </p:cNvPr>
          <p:cNvSpPr/>
          <p:nvPr/>
        </p:nvSpPr>
        <p:spPr>
          <a:xfrm>
            <a:off x="7979159" y="4274749"/>
            <a:ext cx="3300845" cy="12530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0960" tIns="121920" rIns="60960" bIns="121920" rtlCol="0" anchor="ctr">
            <a:normAutofit/>
          </a:bodyPr>
          <a:lstStyle/>
          <a:p>
            <a:pPr lvl="0" algn="ctr">
              <a:buClr>
                <a:srgbClr val="82C341"/>
              </a:buClr>
            </a:pPr>
            <a:r>
              <a:rPr lang="en-US" sz="3200" b="1" dirty="0">
                <a:solidFill>
                  <a:schemeClr val="tx1"/>
                </a:solidFill>
              </a:rPr>
              <a:t>+2%</a:t>
            </a:r>
          </a:p>
          <a:p>
            <a:pPr lvl="0" algn="ctr">
              <a:buClr>
                <a:srgbClr val="82C341"/>
              </a:buClr>
            </a:pPr>
            <a:r>
              <a:rPr lang="en-US" sz="2400" dirty="0">
                <a:solidFill>
                  <a:schemeClr val="tx1"/>
                </a:solidFill>
              </a:rPr>
              <a:t>YoY</a:t>
            </a: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A85BDBEF-452E-4447-73DA-A44D419B5198}"/>
              </a:ext>
            </a:extLst>
          </p:cNvPr>
          <p:cNvSpPr/>
          <p:nvPr/>
        </p:nvSpPr>
        <p:spPr>
          <a:xfrm>
            <a:off x="1170193" y="4274749"/>
            <a:ext cx="3200139" cy="1253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0960" tIns="121920" rIns="60960" bIns="121920" rtlCol="0" anchor="ctr">
            <a:normAutofit/>
          </a:bodyPr>
          <a:lstStyle/>
          <a:p>
            <a:pPr lvl="0" algn="ctr">
              <a:buClr>
                <a:srgbClr val="82C341"/>
              </a:buClr>
            </a:pPr>
            <a:r>
              <a:rPr lang="en-US" sz="3200" b="1" dirty="0">
                <a:solidFill>
                  <a:schemeClr val="tx1"/>
                </a:solidFill>
              </a:rPr>
              <a:t>-4% </a:t>
            </a:r>
          </a:p>
          <a:p>
            <a:pPr lvl="0" algn="ctr">
              <a:buClr>
                <a:srgbClr val="82C341"/>
              </a:buClr>
            </a:pPr>
            <a:r>
              <a:rPr lang="en-US" sz="2400" dirty="0">
                <a:solidFill>
                  <a:schemeClr val="tx1"/>
                </a:solidFill>
              </a:rPr>
              <a:t>YoY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D36E8F2C-167B-20B0-4689-3AC8E47A6B2F}"/>
              </a:ext>
            </a:extLst>
          </p:cNvPr>
          <p:cNvSpPr/>
          <p:nvPr/>
        </p:nvSpPr>
        <p:spPr>
          <a:xfrm>
            <a:off x="4524323" y="4262760"/>
            <a:ext cx="3300845" cy="12530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0960" tIns="121920" rIns="60960" bIns="121920" rtlCol="0" anchor="ctr">
            <a:normAutofit/>
          </a:bodyPr>
          <a:lstStyle/>
          <a:p>
            <a:pPr lvl="0" algn="ctr">
              <a:buClr>
                <a:srgbClr val="82C341"/>
              </a:buClr>
            </a:pPr>
            <a:r>
              <a:rPr lang="en-US" sz="3200" b="1" dirty="0">
                <a:solidFill>
                  <a:schemeClr val="tx1"/>
                </a:solidFill>
              </a:rPr>
              <a:t>-6%</a:t>
            </a:r>
          </a:p>
          <a:p>
            <a:pPr algn="ctr">
              <a:buClr>
                <a:srgbClr val="82C341"/>
              </a:buClr>
            </a:pPr>
            <a:r>
              <a:rPr lang="en-US" sz="2400" dirty="0">
                <a:solidFill>
                  <a:schemeClr val="tx1"/>
                </a:solidFill>
              </a:rPr>
              <a:t>YoY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0837764-BC21-20F5-4E75-5FF90FBC33D7}"/>
              </a:ext>
            </a:extLst>
          </p:cNvPr>
          <p:cNvSpPr txBox="1"/>
          <p:nvPr/>
        </p:nvSpPr>
        <p:spPr>
          <a:xfrm>
            <a:off x="1774451" y="1894040"/>
            <a:ext cx="208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Value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1D6D70A-161D-A706-BE73-C991C85A5463}"/>
              </a:ext>
            </a:extLst>
          </p:cNvPr>
          <p:cNvSpPr txBox="1"/>
          <p:nvPr/>
        </p:nvSpPr>
        <p:spPr>
          <a:xfrm>
            <a:off x="5102562" y="1903891"/>
            <a:ext cx="208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Units</a:t>
            </a:r>
            <a:endParaRPr lang="fr-FR" sz="16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3C000CF-6A9C-FE04-7F6A-8A5A8659EDFF}"/>
              </a:ext>
            </a:extLst>
          </p:cNvPr>
          <p:cNvSpPr txBox="1"/>
          <p:nvPr/>
        </p:nvSpPr>
        <p:spPr>
          <a:xfrm>
            <a:off x="8554422" y="1903198"/>
            <a:ext cx="208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ASP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613ACCE3-876E-63ED-2BC5-30B30FB4A0F6}"/>
              </a:ext>
            </a:extLst>
          </p:cNvPr>
          <p:cNvSpPr txBox="1">
            <a:spLocks/>
          </p:cNvSpPr>
          <p:nvPr/>
        </p:nvSpPr>
        <p:spPr>
          <a:xfrm>
            <a:off x="6506251" y="6071483"/>
            <a:ext cx="4891332" cy="14962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 typeface="Webdings" panose="05030102010509060703" pitchFamily="18" charset="2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514350" indent="-3317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  <a:defRPr sz="22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741363" indent="-330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Roboto Condensed" panose="02000000000000000000" pitchFamily="2" charset="0"/>
              <a:buChar char="―"/>
              <a:defRPr sz="20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15443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 typeface="Roboto Condensed" panose="02000000000000000000" pitchFamily="2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Source: Circana Retail Tracking Service, € Projected, EU7, YTD AUG 23</a:t>
            </a:r>
            <a:endParaRPr lang="es-MX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99F6545-B231-2624-19E1-1C8FB59FD554}"/>
              </a:ext>
            </a:extLst>
          </p:cNvPr>
          <p:cNvSpPr txBox="1"/>
          <p:nvPr/>
        </p:nvSpPr>
        <p:spPr>
          <a:xfrm>
            <a:off x="417535" y="5251699"/>
            <a:ext cx="1351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EUROPE 7</a:t>
            </a:r>
          </a:p>
        </p:txBody>
      </p:sp>
      <p:pic>
        <p:nvPicPr>
          <p:cNvPr id="18" name="Picture 57">
            <a:extLst>
              <a:ext uri="{FF2B5EF4-FFF2-40B4-BE49-F238E27FC236}">
                <a16:creationId xmlns:a16="http://schemas.microsoft.com/office/drawing/2014/main" id="{C99C5E5C-0330-5F9D-9CDD-A8B899351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6" y="2840213"/>
            <a:ext cx="1097973" cy="605823"/>
          </a:xfrm>
          <a:prstGeom prst="roundRect">
            <a:avLst>
              <a:gd name="adj" fmla="val 5718"/>
            </a:avLst>
          </a:prstGeom>
        </p:spPr>
      </p:pic>
      <p:pic>
        <p:nvPicPr>
          <p:cNvPr id="19" name="Picture 93">
            <a:extLst>
              <a:ext uri="{FF2B5EF4-FFF2-40B4-BE49-F238E27FC236}">
                <a16:creationId xmlns:a16="http://schemas.microsoft.com/office/drawing/2014/main" id="{0C705F87-5C89-A790-B46D-82D531C69C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699" y="4604961"/>
            <a:ext cx="1140998" cy="646738"/>
          </a:xfrm>
          <a:prstGeom prst="roundRect">
            <a:avLst>
              <a:gd name="adj" fmla="val 5678"/>
            </a:avLst>
          </a:prstGeom>
        </p:spPr>
      </p:pic>
    </p:spTree>
    <p:extLst>
      <p:ext uri="{BB962C8B-B14F-4D97-AF65-F5344CB8AC3E}">
        <p14:creationId xmlns:p14="http://schemas.microsoft.com/office/powerpoint/2010/main" val="3611959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343D536-25B5-25BA-02C3-B1EA4EA22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8" y="588575"/>
            <a:ext cx="7439217" cy="1268095"/>
          </a:xfrm>
        </p:spPr>
        <p:txBody>
          <a:bodyPr/>
          <a:lstStyle/>
          <a:p>
            <a:r>
              <a:rPr lang="en-US" dirty="0"/>
              <a:t>On a long tail, kids don’t snub toy, it just go back to pre-covid standards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B86E33-97B1-305F-F25D-AC1F39ED637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28017" y="6031876"/>
            <a:ext cx="4891332" cy="164592"/>
          </a:xfrm>
        </p:spPr>
        <p:txBody>
          <a:bodyPr/>
          <a:lstStyle/>
          <a:p>
            <a:r>
              <a:rPr lang="fr-FR" dirty="0"/>
              <a:t>Source: Circana | Retail </a:t>
            </a:r>
            <a:r>
              <a:rPr lang="fr-FR" dirty="0" err="1"/>
              <a:t>Tracking</a:t>
            </a:r>
            <a:r>
              <a:rPr lang="fr-FR" dirty="0"/>
              <a:t> Service | </a:t>
            </a:r>
            <a:r>
              <a:rPr lang="fr-FR" dirty="0" err="1"/>
              <a:t>Belgium</a:t>
            </a:r>
            <a:r>
              <a:rPr lang="fr-FR" dirty="0"/>
              <a:t> | YTD August 23</a:t>
            </a: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10EFC2CA-D5C3-0CDE-7A6A-D25E9C5F4F12}"/>
              </a:ext>
            </a:extLst>
          </p:cNvPr>
          <p:cNvCxnSpPr>
            <a:cxnSpLocks/>
          </p:cNvCxnSpPr>
          <p:nvPr/>
        </p:nvCxnSpPr>
        <p:spPr>
          <a:xfrm flipV="1">
            <a:off x="9189415" y="3136874"/>
            <a:ext cx="1927681" cy="350337"/>
          </a:xfrm>
          <a:prstGeom prst="straightConnector1">
            <a:avLst/>
          </a:prstGeom>
          <a:ln>
            <a:solidFill>
              <a:schemeClr val="accent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ce réservé pour une image  9">
            <a:extLst>
              <a:ext uri="{FF2B5EF4-FFF2-40B4-BE49-F238E27FC236}">
                <a16:creationId xmlns:a16="http://schemas.microsoft.com/office/drawing/2014/main" id="{A715212F-5090-2FCE-55D9-67BF95167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63" r="21963"/>
          <a:stretch/>
        </p:blipFill>
        <p:spPr>
          <a:xfrm>
            <a:off x="7887956" y="0"/>
            <a:ext cx="4304044" cy="4317540"/>
          </a:xfrm>
          <a:custGeom>
            <a:avLst/>
            <a:gdLst>
              <a:gd name="connsiteX0" fmla="*/ 1650238 w 5591107"/>
              <a:gd name="connsiteY0" fmla="*/ 0 h 5608639"/>
              <a:gd name="connsiteX1" fmla="*/ 4266282 w 5591107"/>
              <a:gd name="connsiteY1" fmla="*/ 0 h 5608639"/>
              <a:gd name="connsiteX2" fmla="*/ 4368342 w 5591107"/>
              <a:gd name="connsiteY2" fmla="*/ 49165 h 5608639"/>
              <a:gd name="connsiteX3" fmla="*/ 5584674 w 5591107"/>
              <a:gd name="connsiteY3" fmla="*/ 1287709 h 5608639"/>
              <a:gd name="connsiteX4" fmla="*/ 5591107 w 5591107"/>
              <a:gd name="connsiteY4" fmla="*/ 1301166 h 5608639"/>
              <a:gd name="connsiteX5" fmla="*/ 5591107 w 5591107"/>
              <a:gd name="connsiteY5" fmla="*/ 3994795 h 5608639"/>
              <a:gd name="connsiteX6" fmla="*/ 5559474 w 5591107"/>
              <a:gd name="connsiteY6" fmla="*/ 4060462 h 5608639"/>
              <a:gd name="connsiteX7" fmla="*/ 2958260 w 5591107"/>
              <a:gd name="connsiteY7" fmla="*/ 5608639 h 5608639"/>
              <a:gd name="connsiteX8" fmla="*/ 0 w 5591107"/>
              <a:gd name="connsiteY8" fmla="*/ 2650379 h 5608639"/>
              <a:gd name="connsiteX9" fmla="*/ 1548178 w 5591107"/>
              <a:gd name="connsiteY9" fmla="*/ 49165 h 56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1107" h="5608639">
                <a:moveTo>
                  <a:pt x="1650238" y="0"/>
                </a:moveTo>
                <a:lnTo>
                  <a:pt x="4266282" y="0"/>
                </a:lnTo>
                <a:lnTo>
                  <a:pt x="4368342" y="49165"/>
                </a:lnTo>
                <a:cubicBezTo>
                  <a:pt x="4887060" y="330949"/>
                  <a:pt x="5312073" y="763367"/>
                  <a:pt x="5584674" y="1287709"/>
                </a:cubicBezTo>
                <a:lnTo>
                  <a:pt x="5591107" y="1301166"/>
                </a:lnTo>
                <a:lnTo>
                  <a:pt x="5591107" y="3994795"/>
                </a:lnTo>
                <a:lnTo>
                  <a:pt x="5559474" y="4060462"/>
                </a:lnTo>
                <a:cubicBezTo>
                  <a:pt x="5058524" y="4982626"/>
                  <a:pt x="4081499" y="5608639"/>
                  <a:pt x="2958260" y="5608639"/>
                </a:cubicBezTo>
                <a:cubicBezTo>
                  <a:pt x="1324458" y="5608639"/>
                  <a:pt x="0" y="4284181"/>
                  <a:pt x="0" y="2650379"/>
                </a:cubicBezTo>
                <a:cubicBezTo>
                  <a:pt x="0" y="1527140"/>
                  <a:pt x="626014" y="550115"/>
                  <a:pt x="1548178" y="49165"/>
                </a:cubicBezTo>
                <a:close/>
              </a:path>
            </a:pathLst>
          </a:custGeom>
        </p:spPr>
      </p:pic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69B32262-CC9F-AD25-F5CB-E48167310E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7654610"/>
              </p:ext>
            </p:extLst>
          </p:nvPr>
        </p:nvGraphicFramePr>
        <p:xfrm>
          <a:off x="514349" y="1951038"/>
          <a:ext cx="7711395" cy="4114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1" name="Picture 2">
            <a:extLst>
              <a:ext uri="{FF2B5EF4-FFF2-40B4-BE49-F238E27FC236}">
                <a16:creationId xmlns:a16="http://schemas.microsoft.com/office/drawing/2014/main" id="{9875CD25-24FB-2331-7AF8-61227E597D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93427">
            <a:off x="6600595" y="4314991"/>
            <a:ext cx="1549578" cy="137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1D9D9F2-49FA-6845-BD60-64F3FBF07359}"/>
              </a:ext>
            </a:extLst>
          </p:cNvPr>
          <p:cNvSpPr txBox="1"/>
          <p:nvPr/>
        </p:nvSpPr>
        <p:spPr>
          <a:xfrm rot="20940753">
            <a:off x="6745887" y="4677220"/>
            <a:ext cx="1282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Calibri" pitchFamily="34" charset="0"/>
              </a:rPr>
              <a:t>Flat</a:t>
            </a:r>
          </a:p>
          <a:p>
            <a:pPr algn="ctr"/>
            <a:r>
              <a:rPr lang="fr-FR" sz="1200" dirty="0">
                <a:latin typeface="Calibri" pitchFamily="34" charset="0"/>
              </a:rPr>
              <a:t>vs 19</a:t>
            </a:r>
            <a:endParaRPr lang="fr-FR" sz="1600" dirty="0">
              <a:latin typeface="Calibri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C40F05-1558-97D8-3E29-BBD63D5337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93427">
            <a:off x="3936204" y="2995430"/>
            <a:ext cx="1549578" cy="137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EDB872E-5012-39B9-9C49-BD1B9BD098EB}"/>
              </a:ext>
            </a:extLst>
          </p:cNvPr>
          <p:cNvSpPr txBox="1"/>
          <p:nvPr/>
        </p:nvSpPr>
        <p:spPr>
          <a:xfrm rot="20940753">
            <a:off x="4069897" y="3252011"/>
            <a:ext cx="1282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atin typeface="Calibri" pitchFamily="34" charset="0"/>
              </a:rPr>
              <a:t>+20%</a:t>
            </a:r>
          </a:p>
          <a:p>
            <a:pPr algn="ctr"/>
            <a:r>
              <a:rPr lang="fr-FR" sz="1200" dirty="0">
                <a:latin typeface="Calibri" pitchFamily="34" charset="0"/>
              </a:rPr>
              <a:t>21 vs 19</a:t>
            </a:r>
            <a:endParaRPr lang="fr-FR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34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641C-BD87-F116-AAF7-94FAFA33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80801"/>
            <a:ext cx="11473211" cy="548640"/>
          </a:xfrm>
        </p:spPr>
        <p:txBody>
          <a:bodyPr/>
          <a:lstStyle/>
          <a:p>
            <a:r>
              <a:rPr lang="en-US" dirty="0"/>
              <a:t>Toy market impacted this year by calendar effect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777C474-3AE6-F412-E6A6-5C862EBAB2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1191711"/>
            <a:ext cx="11187113" cy="457200"/>
          </a:xfrm>
        </p:spPr>
        <p:txBody>
          <a:bodyPr/>
          <a:lstStyle/>
          <a:p>
            <a:r>
              <a:rPr lang="fr-FR" dirty="0" err="1">
                <a:latin typeface="Poppins" panose="00000500000000000000" pitchFamily="2" charset="0"/>
                <a:cs typeface="Poppins" panose="00000500000000000000" pitchFamily="2" charset="0"/>
              </a:rPr>
              <a:t>Easter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dirty="0" err="1">
                <a:latin typeface="Poppins" panose="00000500000000000000" pitchFamily="2" charset="0"/>
                <a:cs typeface="Poppins" panose="00000500000000000000" pitchFamily="2" charset="0"/>
              </a:rPr>
              <a:t>resisted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dirty="0" err="1">
                <a:latin typeface="Poppins" panose="00000500000000000000" pitchFamily="2" charset="0"/>
                <a:cs typeface="Poppins" panose="00000500000000000000" pitchFamily="2" charset="0"/>
              </a:rPr>
              <a:t>well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dirty="0" err="1">
                <a:latin typeface="Poppins" panose="00000500000000000000" pitchFamily="2" charset="0"/>
                <a:cs typeface="Poppins" panose="00000500000000000000" pitchFamily="2" charset="0"/>
              </a:rPr>
              <a:t>considering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dirty="0" err="1">
                <a:latin typeface="Poppins" panose="00000500000000000000" pitchFamily="2" charset="0"/>
                <a:cs typeface="Poppins" panose="00000500000000000000" pitchFamily="2" charset="0"/>
              </a:rPr>
              <a:t>only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one </a:t>
            </a:r>
            <a:r>
              <a:rPr lang="fr-FR" dirty="0" err="1">
                <a:latin typeface="Poppins" panose="00000500000000000000" pitchFamily="2" charset="0"/>
                <a:cs typeface="Poppins" panose="00000500000000000000" pitchFamily="2" charset="0"/>
              </a:rPr>
              <a:t>week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of sales ( +3%)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C72A7919-A691-0193-5097-D8537B48AA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5385973"/>
              </p:ext>
            </p:extLst>
          </p:nvPr>
        </p:nvGraphicFramePr>
        <p:xfrm>
          <a:off x="304536" y="2168381"/>
          <a:ext cx="10944000" cy="411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7A18B17A-0297-9FB6-8238-A4F07682F1F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28017" y="6031876"/>
            <a:ext cx="4891332" cy="164592"/>
          </a:xfrm>
        </p:spPr>
        <p:txBody>
          <a:bodyPr/>
          <a:lstStyle/>
          <a:p>
            <a:r>
              <a:rPr lang="fr-FR" dirty="0"/>
              <a:t>Source: Circana | Retail </a:t>
            </a:r>
            <a:r>
              <a:rPr lang="fr-FR" dirty="0" err="1"/>
              <a:t>Tracking</a:t>
            </a:r>
            <a:r>
              <a:rPr lang="fr-FR" dirty="0"/>
              <a:t> Service | </a:t>
            </a:r>
            <a:r>
              <a:rPr lang="fr-FR" dirty="0" err="1"/>
              <a:t>Belgium</a:t>
            </a:r>
            <a:r>
              <a:rPr lang="fr-FR" dirty="0"/>
              <a:t> | YTD August 23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36737E-5460-419F-E855-B15482147D4C}"/>
              </a:ext>
            </a:extLst>
          </p:cNvPr>
          <p:cNvSpPr txBox="1"/>
          <p:nvPr/>
        </p:nvSpPr>
        <p:spPr>
          <a:xfrm>
            <a:off x="5447535" y="1912938"/>
            <a:ext cx="211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Weekly sales €M</a:t>
            </a:r>
          </a:p>
        </p:txBody>
      </p:sp>
    </p:spTree>
    <p:extLst>
      <p:ext uri="{BB962C8B-B14F-4D97-AF65-F5344CB8AC3E}">
        <p14:creationId xmlns:p14="http://schemas.microsoft.com/office/powerpoint/2010/main" val="1014637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96841B-3265-D043-B14D-5ECA41A6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3 headwinds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FB31D-EF77-88E0-5833-AF1F636684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External and internal reasons</a:t>
            </a:r>
            <a:endParaRPr lang="en-US" dirty="0"/>
          </a:p>
        </p:txBody>
      </p:sp>
      <p:pic>
        <p:nvPicPr>
          <p:cNvPr id="11" name="Espace réservé pour une image  8">
            <a:extLst>
              <a:ext uri="{FF2B5EF4-FFF2-40B4-BE49-F238E27FC236}">
                <a16:creationId xmlns:a16="http://schemas.microsoft.com/office/drawing/2014/main" id="{2E90328D-3B72-1D0C-ADB4-2BA088C2229B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10" r="16710"/>
          <a:stretch/>
        </p:blipFill>
        <p:spPr>
          <a:custGeom>
            <a:avLst/>
            <a:gdLst>
              <a:gd name="connsiteX0" fmla="*/ 1650238 w 5591107"/>
              <a:gd name="connsiteY0" fmla="*/ 0 h 5608639"/>
              <a:gd name="connsiteX1" fmla="*/ 4266282 w 5591107"/>
              <a:gd name="connsiteY1" fmla="*/ 0 h 5608639"/>
              <a:gd name="connsiteX2" fmla="*/ 4368342 w 5591107"/>
              <a:gd name="connsiteY2" fmla="*/ 49165 h 5608639"/>
              <a:gd name="connsiteX3" fmla="*/ 5584674 w 5591107"/>
              <a:gd name="connsiteY3" fmla="*/ 1287709 h 5608639"/>
              <a:gd name="connsiteX4" fmla="*/ 5591107 w 5591107"/>
              <a:gd name="connsiteY4" fmla="*/ 1301166 h 5608639"/>
              <a:gd name="connsiteX5" fmla="*/ 5591107 w 5591107"/>
              <a:gd name="connsiteY5" fmla="*/ 3994795 h 5608639"/>
              <a:gd name="connsiteX6" fmla="*/ 5559474 w 5591107"/>
              <a:gd name="connsiteY6" fmla="*/ 4060462 h 5608639"/>
              <a:gd name="connsiteX7" fmla="*/ 2958260 w 5591107"/>
              <a:gd name="connsiteY7" fmla="*/ 5608639 h 5608639"/>
              <a:gd name="connsiteX8" fmla="*/ 0 w 5591107"/>
              <a:gd name="connsiteY8" fmla="*/ 2650379 h 5608639"/>
              <a:gd name="connsiteX9" fmla="*/ 1548178 w 5591107"/>
              <a:gd name="connsiteY9" fmla="*/ 49165 h 56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1107" h="5608639">
                <a:moveTo>
                  <a:pt x="1650238" y="0"/>
                </a:moveTo>
                <a:lnTo>
                  <a:pt x="4266282" y="0"/>
                </a:lnTo>
                <a:lnTo>
                  <a:pt x="4368342" y="49165"/>
                </a:lnTo>
                <a:cubicBezTo>
                  <a:pt x="4887060" y="330949"/>
                  <a:pt x="5312073" y="763367"/>
                  <a:pt x="5584674" y="1287709"/>
                </a:cubicBezTo>
                <a:lnTo>
                  <a:pt x="5591107" y="1301166"/>
                </a:lnTo>
                <a:lnTo>
                  <a:pt x="5591107" y="3994795"/>
                </a:lnTo>
                <a:lnTo>
                  <a:pt x="5559474" y="4060462"/>
                </a:lnTo>
                <a:cubicBezTo>
                  <a:pt x="5058524" y="4982626"/>
                  <a:pt x="4081499" y="5608639"/>
                  <a:pt x="2958260" y="5608639"/>
                </a:cubicBezTo>
                <a:cubicBezTo>
                  <a:pt x="1324458" y="5608639"/>
                  <a:pt x="0" y="4284181"/>
                  <a:pt x="0" y="2650379"/>
                </a:cubicBezTo>
                <a:cubicBezTo>
                  <a:pt x="0" y="1527140"/>
                  <a:pt x="626014" y="550115"/>
                  <a:pt x="1548178" y="491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B70F7C-9F0C-DCFC-D517-5B6136CA23CC}"/>
              </a:ext>
            </a:extLst>
          </p:cNvPr>
          <p:cNvCxnSpPr>
            <a:cxnSpLocks/>
          </p:cNvCxnSpPr>
          <p:nvPr/>
        </p:nvCxnSpPr>
        <p:spPr>
          <a:xfrm>
            <a:off x="2427202" y="2372145"/>
            <a:ext cx="0" cy="2904827"/>
          </a:xfrm>
          <a:prstGeom prst="line">
            <a:avLst/>
          </a:prstGeom>
          <a:ln w="12700" cmpd="sng">
            <a:solidFill>
              <a:srgbClr val="8E908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C7992F-02CE-E767-8CEB-35A29CBC35D6}"/>
              </a:ext>
            </a:extLst>
          </p:cNvPr>
          <p:cNvCxnSpPr>
            <a:cxnSpLocks/>
          </p:cNvCxnSpPr>
          <p:nvPr/>
        </p:nvCxnSpPr>
        <p:spPr>
          <a:xfrm>
            <a:off x="4439746" y="2405108"/>
            <a:ext cx="0" cy="2871864"/>
          </a:xfrm>
          <a:prstGeom prst="line">
            <a:avLst/>
          </a:prstGeom>
          <a:ln w="12700" cmpd="sng">
            <a:solidFill>
              <a:srgbClr val="8E908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0F01178-4C98-D4F1-2A71-93FDECC413CF}"/>
              </a:ext>
            </a:extLst>
          </p:cNvPr>
          <p:cNvSpPr txBox="1"/>
          <p:nvPr/>
        </p:nvSpPr>
        <p:spPr>
          <a:xfrm>
            <a:off x="639772" y="3072455"/>
            <a:ext cx="1580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accent2"/>
                </a:solidFill>
              </a:rPr>
              <a:t>-20</a:t>
            </a:r>
            <a:r>
              <a:rPr lang="en-US" sz="5400" b="1" dirty="0">
                <a:solidFill>
                  <a:schemeClr val="accent2"/>
                </a:solidFill>
              </a:rPr>
              <a:t>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1B07C-18AF-39F0-25AB-92668E25158B}"/>
              </a:ext>
            </a:extLst>
          </p:cNvPr>
          <p:cNvSpPr txBox="1"/>
          <p:nvPr/>
        </p:nvSpPr>
        <p:spPr>
          <a:xfrm>
            <a:off x="504042" y="4322865"/>
            <a:ext cx="17663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17% share</a:t>
            </a:r>
            <a:r>
              <a:rPr lang="en-US" sz="1400" dirty="0">
                <a:solidFill>
                  <a:schemeClr val="bg1"/>
                </a:solidFill>
              </a:rPr>
              <a:t>  but </a:t>
            </a:r>
            <a:r>
              <a:rPr lang="en-US" sz="1400" b="1" dirty="0">
                <a:solidFill>
                  <a:schemeClr val="bg1"/>
                </a:solidFill>
              </a:rPr>
              <a:t>42% </a:t>
            </a:r>
            <a:r>
              <a:rPr lang="en-US" sz="1400" dirty="0">
                <a:solidFill>
                  <a:schemeClr val="bg1"/>
                </a:solidFill>
              </a:rPr>
              <a:t>of the market decline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Outdoor impacted by weather and price points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EAD1F-5F62-52E9-A97C-CEB33F907449}"/>
              </a:ext>
            </a:extLst>
          </p:cNvPr>
          <p:cNvSpPr txBox="1"/>
          <p:nvPr/>
        </p:nvSpPr>
        <p:spPr>
          <a:xfrm>
            <a:off x="4550248" y="4305520"/>
            <a:ext cx="17663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23% </a:t>
            </a:r>
            <a:r>
              <a:rPr lang="en-US" sz="1400" dirty="0">
                <a:solidFill>
                  <a:schemeClr val="bg1"/>
                </a:solidFill>
              </a:rPr>
              <a:t>of sales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Due to last year over-stock, </a:t>
            </a:r>
            <a:r>
              <a:rPr lang="en-US" sz="1400" dirty="0" err="1">
                <a:solidFill>
                  <a:schemeClr val="bg1"/>
                </a:solidFill>
              </a:rPr>
              <a:t>prefall</a:t>
            </a:r>
            <a:r>
              <a:rPr lang="en-US" sz="1400" dirty="0">
                <a:solidFill>
                  <a:schemeClr val="bg1"/>
                </a:solidFill>
              </a:rPr>
              <a:t> innovations were under-indexed</a:t>
            </a:r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49B67E0D-007C-C3B6-BAA4-A9337F1E958E}"/>
              </a:ext>
            </a:extLst>
          </p:cNvPr>
          <p:cNvSpPr/>
          <p:nvPr/>
        </p:nvSpPr>
        <p:spPr>
          <a:xfrm>
            <a:off x="613476" y="2417808"/>
            <a:ext cx="1633471" cy="637665"/>
          </a:xfrm>
          <a:prstGeom prst="roundRect">
            <a:avLst>
              <a:gd name="adj" fmla="val 10636"/>
            </a:avLst>
          </a:prstGeom>
          <a:solidFill>
            <a:schemeClr val="accent2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Outdoor</a:t>
            </a:r>
          </a:p>
        </p:txBody>
      </p:sp>
      <p:cxnSp>
        <p:nvCxnSpPr>
          <p:cNvPr id="25" name="Straight Connector 33">
            <a:extLst>
              <a:ext uri="{FF2B5EF4-FFF2-40B4-BE49-F238E27FC236}">
                <a16:creationId xmlns:a16="http://schemas.microsoft.com/office/drawing/2014/main" id="{5A50423C-41B4-8D37-D2F3-5A8F2EF16A68}"/>
              </a:ext>
            </a:extLst>
          </p:cNvPr>
          <p:cNvCxnSpPr>
            <a:cxnSpLocks/>
          </p:cNvCxnSpPr>
          <p:nvPr/>
        </p:nvCxnSpPr>
        <p:spPr>
          <a:xfrm>
            <a:off x="717953" y="4138199"/>
            <a:ext cx="1338514" cy="0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9">
            <a:extLst>
              <a:ext uri="{FF2B5EF4-FFF2-40B4-BE49-F238E27FC236}">
                <a16:creationId xmlns:a16="http://schemas.microsoft.com/office/drawing/2014/main" id="{21BBDA59-D8C4-2F85-19BB-9E9E397DD461}"/>
              </a:ext>
            </a:extLst>
          </p:cNvPr>
          <p:cNvSpPr/>
          <p:nvPr/>
        </p:nvSpPr>
        <p:spPr>
          <a:xfrm>
            <a:off x="2607458" y="2432035"/>
            <a:ext cx="1633471" cy="637665"/>
          </a:xfrm>
          <a:prstGeom prst="roundRect">
            <a:avLst>
              <a:gd name="adj" fmla="val 10636"/>
            </a:avLst>
          </a:prstGeom>
          <a:solidFill>
            <a:schemeClr val="accent2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impulsion</a:t>
            </a:r>
          </a:p>
        </p:txBody>
      </p:sp>
      <p:sp>
        <p:nvSpPr>
          <p:cNvPr id="31" name="Rectangle: Rounded Corners 9">
            <a:extLst>
              <a:ext uri="{FF2B5EF4-FFF2-40B4-BE49-F238E27FC236}">
                <a16:creationId xmlns:a16="http://schemas.microsoft.com/office/drawing/2014/main" id="{66F9BCA9-FABF-F827-4FFB-B9818C407918}"/>
              </a:ext>
            </a:extLst>
          </p:cNvPr>
          <p:cNvSpPr/>
          <p:nvPr/>
        </p:nvSpPr>
        <p:spPr>
          <a:xfrm>
            <a:off x="4669620" y="2434553"/>
            <a:ext cx="1633471" cy="637665"/>
          </a:xfrm>
          <a:prstGeom prst="roundRect">
            <a:avLst>
              <a:gd name="adj" fmla="val 10636"/>
            </a:avLst>
          </a:prstGeom>
          <a:solidFill>
            <a:schemeClr val="accent2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novelties</a:t>
            </a: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E98D4652-86C1-09C2-7061-82BABAC0DECC}"/>
              </a:ext>
            </a:extLst>
          </p:cNvPr>
          <p:cNvSpPr txBox="1"/>
          <p:nvPr/>
        </p:nvSpPr>
        <p:spPr>
          <a:xfrm>
            <a:off x="2584027" y="3088012"/>
            <a:ext cx="1580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accent2"/>
                </a:solidFill>
              </a:rPr>
              <a:t>-13</a:t>
            </a:r>
            <a:r>
              <a:rPr lang="en-US" sz="5400" b="1" dirty="0">
                <a:solidFill>
                  <a:schemeClr val="accent2"/>
                </a:solidFill>
              </a:rPr>
              <a:t>%</a:t>
            </a: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2167E248-478D-65BD-4E85-B557C3594042}"/>
              </a:ext>
            </a:extLst>
          </p:cNvPr>
          <p:cNvSpPr txBox="1"/>
          <p:nvPr/>
        </p:nvSpPr>
        <p:spPr>
          <a:xfrm>
            <a:off x="4695914" y="3120500"/>
            <a:ext cx="15808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accent2"/>
                </a:solidFill>
              </a:rPr>
              <a:t>-17</a:t>
            </a:r>
            <a:r>
              <a:rPr lang="en-US" sz="5400" b="1" dirty="0">
                <a:solidFill>
                  <a:schemeClr val="accent2"/>
                </a:solidFill>
              </a:rPr>
              <a:t>%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2F9ED6-5BBD-1B47-FFF1-63A927824AF7}"/>
              </a:ext>
            </a:extLst>
          </p:cNvPr>
          <p:cNvCxnSpPr>
            <a:cxnSpLocks/>
          </p:cNvCxnSpPr>
          <p:nvPr/>
        </p:nvCxnSpPr>
        <p:spPr>
          <a:xfrm>
            <a:off x="2762653" y="4138199"/>
            <a:ext cx="1338514" cy="0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3">
            <a:extLst>
              <a:ext uri="{FF2B5EF4-FFF2-40B4-BE49-F238E27FC236}">
                <a16:creationId xmlns:a16="http://schemas.microsoft.com/office/drawing/2014/main" id="{54365A93-6FFC-1F02-2CE8-F10602BA61DA}"/>
              </a:ext>
            </a:extLst>
          </p:cNvPr>
          <p:cNvCxnSpPr>
            <a:cxnSpLocks/>
          </p:cNvCxnSpPr>
          <p:nvPr/>
        </p:nvCxnSpPr>
        <p:spPr>
          <a:xfrm>
            <a:off x="4695914" y="4138199"/>
            <a:ext cx="1338514" cy="0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">
            <a:extLst>
              <a:ext uri="{FF2B5EF4-FFF2-40B4-BE49-F238E27FC236}">
                <a16:creationId xmlns:a16="http://schemas.microsoft.com/office/drawing/2014/main" id="{80A7AE58-ED3F-8573-8254-8523CDD290F5}"/>
              </a:ext>
            </a:extLst>
          </p:cNvPr>
          <p:cNvSpPr txBox="1"/>
          <p:nvPr/>
        </p:nvSpPr>
        <p:spPr>
          <a:xfrm>
            <a:off x="2548741" y="4305520"/>
            <a:ext cx="17663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&lt;10€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15% share in value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48% share in volume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All price points have been impacted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AD68BB-918F-F764-409B-EAE8AEDF205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25875" y="5976166"/>
            <a:ext cx="4891088" cy="163512"/>
          </a:xfrm>
        </p:spPr>
        <p:txBody>
          <a:bodyPr/>
          <a:lstStyle/>
          <a:p>
            <a:r>
              <a:rPr lang="fr-FR" dirty="0"/>
              <a:t>Source: Circana | Retail </a:t>
            </a:r>
            <a:r>
              <a:rPr lang="fr-FR" dirty="0" err="1"/>
              <a:t>Tracking</a:t>
            </a:r>
            <a:r>
              <a:rPr lang="fr-FR" dirty="0"/>
              <a:t> Service | </a:t>
            </a:r>
            <a:r>
              <a:rPr lang="fr-FR" dirty="0" err="1"/>
              <a:t>Belgium</a:t>
            </a:r>
            <a:r>
              <a:rPr lang="fr-FR" dirty="0"/>
              <a:t> | YTD August 23</a:t>
            </a:r>
          </a:p>
        </p:txBody>
      </p:sp>
    </p:spTree>
    <p:extLst>
      <p:ext uri="{BB962C8B-B14F-4D97-AF65-F5344CB8AC3E}">
        <p14:creationId xmlns:p14="http://schemas.microsoft.com/office/powerpoint/2010/main" val="1026946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6F9482-349D-FE4A-88BA-286B092D91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454EE-6717-4973-901E-6A90AD009CF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696841B-3265-D043-B14D-5ECA41A6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3 tailwinds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6FB31D-EF77-88E0-5833-AF1F636684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Kidult still an opportunity for the toy market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B70F7C-9F0C-DCFC-D517-5B6136CA23CC}"/>
              </a:ext>
            </a:extLst>
          </p:cNvPr>
          <p:cNvCxnSpPr>
            <a:cxnSpLocks/>
          </p:cNvCxnSpPr>
          <p:nvPr/>
        </p:nvCxnSpPr>
        <p:spPr>
          <a:xfrm>
            <a:off x="2427202" y="2372145"/>
            <a:ext cx="0" cy="2904827"/>
          </a:xfrm>
          <a:prstGeom prst="line">
            <a:avLst/>
          </a:prstGeom>
          <a:ln w="12700" cmpd="sng">
            <a:solidFill>
              <a:srgbClr val="8E908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C7992F-02CE-E767-8CEB-35A29CBC35D6}"/>
              </a:ext>
            </a:extLst>
          </p:cNvPr>
          <p:cNvCxnSpPr>
            <a:cxnSpLocks/>
          </p:cNvCxnSpPr>
          <p:nvPr/>
        </p:nvCxnSpPr>
        <p:spPr>
          <a:xfrm>
            <a:off x="4439746" y="2405108"/>
            <a:ext cx="0" cy="2871864"/>
          </a:xfrm>
          <a:prstGeom prst="line">
            <a:avLst/>
          </a:prstGeom>
          <a:ln w="12700" cmpd="sng">
            <a:solidFill>
              <a:srgbClr val="8E908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0F01178-4C98-D4F1-2A71-93FDECC413CF}"/>
              </a:ext>
            </a:extLst>
          </p:cNvPr>
          <p:cNvSpPr txBox="1"/>
          <p:nvPr/>
        </p:nvSpPr>
        <p:spPr>
          <a:xfrm>
            <a:off x="776829" y="3072455"/>
            <a:ext cx="1306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accent3"/>
                </a:solidFill>
              </a:rPr>
              <a:t>+3</a:t>
            </a:r>
            <a:r>
              <a:rPr lang="en-US" sz="5400" b="1" dirty="0">
                <a:solidFill>
                  <a:schemeClr val="accent3"/>
                </a:solidFill>
              </a:rPr>
              <a:t>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1B07C-18AF-39F0-25AB-92668E25158B}"/>
              </a:ext>
            </a:extLst>
          </p:cNvPr>
          <p:cNvSpPr txBox="1"/>
          <p:nvPr/>
        </p:nvSpPr>
        <p:spPr>
          <a:xfrm>
            <a:off x="504042" y="4155600"/>
            <a:ext cx="1766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19% share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Only growing category with Infant/Preschool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EAD1F-5F62-52E9-A97C-CEB33F907449}"/>
              </a:ext>
            </a:extLst>
          </p:cNvPr>
          <p:cNvSpPr txBox="1"/>
          <p:nvPr/>
        </p:nvSpPr>
        <p:spPr>
          <a:xfrm>
            <a:off x="4550248" y="4160556"/>
            <a:ext cx="1766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Largest </a:t>
            </a:r>
            <a:r>
              <a:rPr lang="en-US" sz="1400" b="1" dirty="0" err="1">
                <a:solidFill>
                  <a:schemeClr val="bg1"/>
                </a:solidFill>
              </a:rPr>
              <a:t>prefall</a:t>
            </a:r>
            <a:r>
              <a:rPr lang="en-US" sz="1400" b="1" dirty="0">
                <a:solidFill>
                  <a:schemeClr val="bg1"/>
                </a:solidFill>
              </a:rPr>
              <a:t> peak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Key moment to capture</a:t>
            </a:r>
          </a:p>
        </p:txBody>
      </p:sp>
      <p:sp>
        <p:nvSpPr>
          <p:cNvPr id="15" name="Rectangle: Rounded Corners 9">
            <a:extLst>
              <a:ext uri="{FF2B5EF4-FFF2-40B4-BE49-F238E27FC236}">
                <a16:creationId xmlns:a16="http://schemas.microsoft.com/office/drawing/2014/main" id="{49B67E0D-007C-C3B6-BAA4-A9337F1E958E}"/>
              </a:ext>
            </a:extLst>
          </p:cNvPr>
          <p:cNvSpPr/>
          <p:nvPr/>
        </p:nvSpPr>
        <p:spPr>
          <a:xfrm>
            <a:off x="613476" y="2417808"/>
            <a:ext cx="1692188" cy="637665"/>
          </a:xfrm>
          <a:prstGeom prst="roundRect">
            <a:avLst>
              <a:gd name="adj" fmla="val 10636"/>
            </a:avLst>
          </a:prstGeom>
          <a:solidFill>
            <a:schemeClr val="accent3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Construction</a:t>
            </a:r>
          </a:p>
        </p:txBody>
      </p:sp>
      <p:cxnSp>
        <p:nvCxnSpPr>
          <p:cNvPr id="25" name="Straight Connector 33">
            <a:extLst>
              <a:ext uri="{FF2B5EF4-FFF2-40B4-BE49-F238E27FC236}">
                <a16:creationId xmlns:a16="http://schemas.microsoft.com/office/drawing/2014/main" id="{5A50423C-41B4-8D37-D2F3-5A8F2EF16A68}"/>
              </a:ext>
            </a:extLst>
          </p:cNvPr>
          <p:cNvCxnSpPr>
            <a:cxnSpLocks/>
          </p:cNvCxnSpPr>
          <p:nvPr/>
        </p:nvCxnSpPr>
        <p:spPr>
          <a:xfrm>
            <a:off x="717953" y="4138199"/>
            <a:ext cx="1338514" cy="0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9">
            <a:extLst>
              <a:ext uri="{FF2B5EF4-FFF2-40B4-BE49-F238E27FC236}">
                <a16:creationId xmlns:a16="http://schemas.microsoft.com/office/drawing/2014/main" id="{21BBDA59-D8C4-2F85-19BB-9E9E397DD461}"/>
              </a:ext>
            </a:extLst>
          </p:cNvPr>
          <p:cNvSpPr/>
          <p:nvPr/>
        </p:nvSpPr>
        <p:spPr>
          <a:xfrm>
            <a:off x="2543958" y="2432035"/>
            <a:ext cx="1796097" cy="637665"/>
          </a:xfrm>
          <a:prstGeom prst="roundRect">
            <a:avLst>
              <a:gd name="adj" fmla="val 10636"/>
            </a:avLst>
          </a:prstGeom>
          <a:solidFill>
            <a:schemeClr val="accent3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Kidult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1" name="Rectangle: Rounded Corners 9">
            <a:extLst>
              <a:ext uri="{FF2B5EF4-FFF2-40B4-BE49-F238E27FC236}">
                <a16:creationId xmlns:a16="http://schemas.microsoft.com/office/drawing/2014/main" id="{66F9BCA9-FABF-F827-4FFB-B9818C407918}"/>
              </a:ext>
            </a:extLst>
          </p:cNvPr>
          <p:cNvSpPr/>
          <p:nvPr/>
        </p:nvSpPr>
        <p:spPr>
          <a:xfrm>
            <a:off x="4576420" y="2434553"/>
            <a:ext cx="1701271" cy="637665"/>
          </a:xfrm>
          <a:prstGeom prst="roundRect">
            <a:avLst>
              <a:gd name="adj" fmla="val 10636"/>
            </a:avLst>
          </a:prstGeom>
          <a:solidFill>
            <a:schemeClr val="accent3"/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Roboto Condensed"/>
              </a:rPr>
              <a:t>Easter week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  <p:sp>
        <p:nvSpPr>
          <p:cNvPr id="32" name="TextBox 21">
            <a:extLst>
              <a:ext uri="{FF2B5EF4-FFF2-40B4-BE49-F238E27FC236}">
                <a16:creationId xmlns:a16="http://schemas.microsoft.com/office/drawing/2014/main" id="{E98D4652-86C1-09C2-7061-82BABAC0DECC}"/>
              </a:ext>
            </a:extLst>
          </p:cNvPr>
          <p:cNvSpPr txBox="1"/>
          <p:nvPr/>
        </p:nvSpPr>
        <p:spPr>
          <a:xfrm>
            <a:off x="2784584" y="3088012"/>
            <a:ext cx="1306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accent3"/>
                </a:solidFill>
              </a:rPr>
              <a:t>+1%</a:t>
            </a:r>
            <a:endParaRPr lang="en-US" sz="5400" b="1" dirty="0">
              <a:solidFill>
                <a:schemeClr val="accent3"/>
              </a:solidFill>
            </a:endParaRPr>
          </a:p>
        </p:txBody>
      </p:sp>
      <p:sp>
        <p:nvSpPr>
          <p:cNvPr id="33" name="TextBox 21">
            <a:extLst>
              <a:ext uri="{FF2B5EF4-FFF2-40B4-BE49-F238E27FC236}">
                <a16:creationId xmlns:a16="http://schemas.microsoft.com/office/drawing/2014/main" id="{2167E248-478D-65BD-4E85-B557C3594042}"/>
              </a:ext>
            </a:extLst>
          </p:cNvPr>
          <p:cNvSpPr txBox="1"/>
          <p:nvPr/>
        </p:nvSpPr>
        <p:spPr>
          <a:xfrm>
            <a:off x="4832971" y="3120500"/>
            <a:ext cx="13067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>
                <a:solidFill>
                  <a:schemeClr val="accent3"/>
                </a:solidFill>
              </a:rPr>
              <a:t>+3</a:t>
            </a:r>
            <a:r>
              <a:rPr lang="en-US" sz="5400" b="1" dirty="0">
                <a:solidFill>
                  <a:schemeClr val="accent3"/>
                </a:solidFill>
              </a:rPr>
              <a:t>%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2F9ED6-5BBD-1B47-FFF1-63A927824AF7}"/>
              </a:ext>
            </a:extLst>
          </p:cNvPr>
          <p:cNvCxnSpPr>
            <a:cxnSpLocks/>
          </p:cNvCxnSpPr>
          <p:nvPr/>
        </p:nvCxnSpPr>
        <p:spPr>
          <a:xfrm>
            <a:off x="2762653" y="4138199"/>
            <a:ext cx="1338514" cy="0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3">
            <a:extLst>
              <a:ext uri="{FF2B5EF4-FFF2-40B4-BE49-F238E27FC236}">
                <a16:creationId xmlns:a16="http://schemas.microsoft.com/office/drawing/2014/main" id="{54365A93-6FFC-1F02-2CE8-F10602BA61DA}"/>
              </a:ext>
            </a:extLst>
          </p:cNvPr>
          <p:cNvCxnSpPr>
            <a:cxnSpLocks/>
          </p:cNvCxnSpPr>
          <p:nvPr/>
        </p:nvCxnSpPr>
        <p:spPr>
          <a:xfrm>
            <a:off x="4695914" y="4138199"/>
            <a:ext cx="1338514" cy="0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">
            <a:extLst>
              <a:ext uri="{FF2B5EF4-FFF2-40B4-BE49-F238E27FC236}">
                <a16:creationId xmlns:a16="http://schemas.microsoft.com/office/drawing/2014/main" id="{80A7AE58-ED3F-8573-8254-8523CDD290F5}"/>
              </a:ext>
            </a:extLst>
          </p:cNvPr>
          <p:cNvSpPr txBox="1"/>
          <p:nvPr/>
        </p:nvSpPr>
        <p:spPr>
          <a:xfrm>
            <a:off x="2548741" y="4137937"/>
            <a:ext cx="17663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Toy designed for older age groups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Building Sets, Adult Games/Puzzles/ Collectible figures/</a:t>
            </a:r>
            <a:r>
              <a:rPr lang="en-US" sz="1400" dirty="0" err="1">
                <a:solidFill>
                  <a:schemeClr val="bg1"/>
                </a:solidFill>
              </a:rPr>
              <a:t>etc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Placeholder 17">
            <a:extLst>
              <a:ext uri="{FF2B5EF4-FFF2-40B4-BE49-F238E27FC236}">
                <a16:creationId xmlns:a16="http://schemas.microsoft.com/office/drawing/2014/main" id="{9605D023-8A28-E7D7-FBF8-EE0BF5311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6501"/>
          <a:stretch/>
        </p:blipFill>
        <p:spPr>
          <a:xfrm>
            <a:off x="6600892" y="-19050"/>
            <a:ext cx="5591107" cy="5608639"/>
          </a:xfrm>
          <a:custGeom>
            <a:avLst/>
            <a:gdLst>
              <a:gd name="connsiteX0" fmla="*/ 1650238 w 5591107"/>
              <a:gd name="connsiteY0" fmla="*/ 0 h 5608639"/>
              <a:gd name="connsiteX1" fmla="*/ 4266282 w 5591107"/>
              <a:gd name="connsiteY1" fmla="*/ 0 h 5608639"/>
              <a:gd name="connsiteX2" fmla="*/ 4368342 w 5591107"/>
              <a:gd name="connsiteY2" fmla="*/ 49165 h 5608639"/>
              <a:gd name="connsiteX3" fmla="*/ 5584674 w 5591107"/>
              <a:gd name="connsiteY3" fmla="*/ 1287709 h 5608639"/>
              <a:gd name="connsiteX4" fmla="*/ 5591107 w 5591107"/>
              <a:gd name="connsiteY4" fmla="*/ 1301166 h 5608639"/>
              <a:gd name="connsiteX5" fmla="*/ 5591107 w 5591107"/>
              <a:gd name="connsiteY5" fmla="*/ 3994795 h 5608639"/>
              <a:gd name="connsiteX6" fmla="*/ 5559474 w 5591107"/>
              <a:gd name="connsiteY6" fmla="*/ 4060462 h 5608639"/>
              <a:gd name="connsiteX7" fmla="*/ 2958260 w 5591107"/>
              <a:gd name="connsiteY7" fmla="*/ 5608639 h 5608639"/>
              <a:gd name="connsiteX8" fmla="*/ 0 w 5591107"/>
              <a:gd name="connsiteY8" fmla="*/ 2650379 h 5608639"/>
              <a:gd name="connsiteX9" fmla="*/ 1548178 w 5591107"/>
              <a:gd name="connsiteY9" fmla="*/ 49165 h 5608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91107" h="5608639">
                <a:moveTo>
                  <a:pt x="1650238" y="0"/>
                </a:moveTo>
                <a:lnTo>
                  <a:pt x="4266282" y="0"/>
                </a:lnTo>
                <a:lnTo>
                  <a:pt x="4368342" y="49165"/>
                </a:lnTo>
                <a:cubicBezTo>
                  <a:pt x="4887060" y="330949"/>
                  <a:pt x="5312073" y="763367"/>
                  <a:pt x="5584674" y="1287709"/>
                </a:cubicBezTo>
                <a:lnTo>
                  <a:pt x="5591107" y="1301166"/>
                </a:lnTo>
                <a:lnTo>
                  <a:pt x="5591107" y="3994795"/>
                </a:lnTo>
                <a:lnTo>
                  <a:pt x="5559474" y="4060462"/>
                </a:lnTo>
                <a:cubicBezTo>
                  <a:pt x="5058524" y="4982626"/>
                  <a:pt x="4081499" y="5608639"/>
                  <a:pt x="2958260" y="5608639"/>
                </a:cubicBezTo>
                <a:cubicBezTo>
                  <a:pt x="1324458" y="5608639"/>
                  <a:pt x="0" y="4284181"/>
                  <a:pt x="0" y="2650379"/>
                </a:cubicBezTo>
                <a:cubicBezTo>
                  <a:pt x="0" y="1527140"/>
                  <a:pt x="626014" y="550115"/>
                  <a:pt x="1548178" y="491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</p:pic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DA0BC6DD-54A9-1FCC-9540-CB30155FF3F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16866" y="5987272"/>
            <a:ext cx="4891332" cy="164592"/>
          </a:xfrm>
        </p:spPr>
        <p:txBody>
          <a:bodyPr/>
          <a:lstStyle/>
          <a:p>
            <a:r>
              <a:rPr lang="fr-FR" dirty="0"/>
              <a:t>Source: Circana | Retail </a:t>
            </a:r>
            <a:r>
              <a:rPr lang="fr-FR" dirty="0" err="1"/>
              <a:t>Tracking</a:t>
            </a:r>
            <a:r>
              <a:rPr lang="fr-FR" dirty="0"/>
              <a:t> Service | </a:t>
            </a:r>
            <a:r>
              <a:rPr lang="fr-FR" dirty="0" err="1"/>
              <a:t>Belgium</a:t>
            </a:r>
            <a:r>
              <a:rPr lang="fr-FR" dirty="0"/>
              <a:t> | YTD August 23</a:t>
            </a:r>
          </a:p>
        </p:txBody>
      </p:sp>
    </p:spTree>
    <p:extLst>
      <p:ext uri="{BB962C8B-B14F-4D97-AF65-F5344CB8AC3E}">
        <p14:creationId xmlns:p14="http://schemas.microsoft.com/office/powerpoint/2010/main" val="1057302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BD0C3B8B-C72D-3FDE-488B-C3BFC597A96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1482"/>
            <a:ext cx="12192000" cy="6858000"/>
          </a:xfrm>
        </p:spPr>
      </p:pic>
      <p:sp>
        <p:nvSpPr>
          <p:cNvPr id="61" name="Slide Number Placeholder 167">
            <a:extLst>
              <a:ext uri="{FF2B5EF4-FFF2-40B4-BE49-F238E27FC236}">
                <a16:creationId xmlns:a16="http://schemas.microsoft.com/office/drawing/2014/main" id="{5ADE2F6D-3F29-C2EF-8B47-2243A11193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/>
        <p:txBody>
          <a:bodyPr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3ACA9D80-AB25-435A-8FE8-312BAE25171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B39976E-7F1B-1D26-5FE2-5A28ADA3265A}"/>
              </a:ext>
            </a:extLst>
          </p:cNvPr>
          <p:cNvSpPr/>
          <p:nvPr/>
        </p:nvSpPr>
        <p:spPr>
          <a:xfrm>
            <a:off x="1209398" y="-8802"/>
            <a:ext cx="9659794" cy="4878929"/>
          </a:xfrm>
          <a:custGeom>
            <a:avLst/>
            <a:gdLst>
              <a:gd name="connsiteX0" fmla="*/ 1240 w 9659794"/>
              <a:gd name="connsiteY0" fmla="*/ 0 h 4878929"/>
              <a:gd name="connsiteX1" fmla="*/ 9658554 w 9659794"/>
              <a:gd name="connsiteY1" fmla="*/ 0 h 4878929"/>
              <a:gd name="connsiteX2" fmla="*/ 9659794 w 9659794"/>
              <a:gd name="connsiteY2" fmla="*/ 49032 h 4878929"/>
              <a:gd name="connsiteX3" fmla="*/ 4829897 w 9659794"/>
              <a:gd name="connsiteY3" fmla="*/ 4878929 h 4878929"/>
              <a:gd name="connsiteX4" fmla="*/ 0 w 9659794"/>
              <a:gd name="connsiteY4" fmla="*/ 49032 h 487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59794" h="4878929">
                <a:moveTo>
                  <a:pt x="1240" y="0"/>
                </a:moveTo>
                <a:lnTo>
                  <a:pt x="9658554" y="0"/>
                </a:lnTo>
                <a:lnTo>
                  <a:pt x="9659794" y="49032"/>
                </a:lnTo>
                <a:cubicBezTo>
                  <a:pt x="9659794" y="2716510"/>
                  <a:pt x="7497375" y="4878929"/>
                  <a:pt x="4829897" y="4878929"/>
                </a:cubicBezTo>
                <a:cubicBezTo>
                  <a:pt x="2162419" y="4878929"/>
                  <a:pt x="0" y="2716510"/>
                  <a:pt x="0" y="4903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 Placeholder 27">
            <a:extLst>
              <a:ext uri="{FF2B5EF4-FFF2-40B4-BE49-F238E27FC236}">
                <a16:creationId xmlns:a16="http://schemas.microsoft.com/office/drawing/2014/main" id="{8F5F9D1E-291C-45B3-80DE-0BC0956EB6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78369" y="6305901"/>
            <a:ext cx="3839256" cy="18108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114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6400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64008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09728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 algn="r"/>
            <a:r>
              <a:rPr lang="en-US" sz="900" dirty="0">
                <a:solidFill>
                  <a:schemeClr val="bg1"/>
                </a:solidFill>
              </a:rPr>
              <a:t>Circana, Inc. and Circana Group, L.P. |  Proprietary and confidential</a:t>
            </a:r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9BBA05B5-1C81-2B01-838A-4CF1B96298D0}"/>
              </a:ext>
            </a:extLst>
          </p:cNvPr>
          <p:cNvSpPr txBox="1">
            <a:spLocks/>
          </p:cNvSpPr>
          <p:nvPr/>
        </p:nvSpPr>
        <p:spPr>
          <a:xfrm>
            <a:off x="2427754" y="1951038"/>
            <a:ext cx="7336491" cy="169955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 typeface="Webdings" panose="05030102010509060703" pitchFamily="18" charset="2"/>
              <a:buNone/>
              <a:defRPr sz="900" i="1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514350" indent="-3317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  <a:defRPr sz="22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741363" indent="-330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Roboto Condensed" panose="02000000000000000000" pitchFamily="2" charset="0"/>
              <a:buChar char="―"/>
              <a:defRPr sz="20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15443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 typeface="Roboto Condensed" panose="02000000000000000000" pitchFamily="2" charset="0"/>
              <a:buChar char="—"/>
              <a:defRPr sz="1600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lnSpc>
                <a:spcPct val="100000"/>
              </a:lnSpc>
              <a:spcAft>
                <a:spcPts val="0"/>
              </a:spcAft>
              <a:buClrTx/>
              <a:buSzTx/>
              <a:defRPr/>
            </a:pPr>
            <a:r>
              <a:rPr lang="en-US" sz="4400" b="1" i="0" dirty="0">
                <a:solidFill>
                  <a:schemeClr val="accent3"/>
                </a:solidFill>
                <a:ea typeface="Roboto Condensed"/>
                <a:cs typeface="Roboto Condensed"/>
              </a:rPr>
              <a:t> toy sales are made in-store</a:t>
            </a:r>
          </a:p>
          <a:p>
            <a:pPr algn="ctr" defTabSz="457200">
              <a:lnSpc>
                <a:spcPct val="100000"/>
              </a:lnSpc>
              <a:spcAft>
                <a:spcPts val="0"/>
              </a:spcAft>
              <a:buClrTx/>
              <a:buSzTx/>
              <a:defRPr/>
            </a:pPr>
            <a:r>
              <a:rPr lang="en-US" sz="4400" b="1" i="0" dirty="0">
                <a:solidFill>
                  <a:schemeClr val="accent3"/>
                </a:solidFill>
                <a:ea typeface="Roboto Condensed"/>
                <a:cs typeface="Roboto Condensed"/>
              </a:rPr>
              <a:t>Down last year (-8%)</a:t>
            </a:r>
            <a:endParaRPr lang="en-US" sz="4400" b="1" i="0" dirty="0">
              <a:solidFill>
                <a:schemeClr val="accent3"/>
              </a:solidFill>
            </a:endParaRPr>
          </a:p>
          <a:p>
            <a:pPr algn="ctr" defTabSz="457200">
              <a:lnSpc>
                <a:spcPct val="100000"/>
              </a:lnSpc>
              <a:spcAft>
                <a:spcPts val="0"/>
              </a:spcAft>
              <a:buClrTx/>
              <a:buSzTx/>
              <a:defRPr/>
            </a:pPr>
            <a:r>
              <a:rPr lang="en-US" sz="4000" i="0" dirty="0"/>
              <a:t> but less than Online (-11%).</a:t>
            </a:r>
            <a:endParaRPr lang="en-US" sz="4000" i="0" dirty="0"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60845EA-2746-F4A6-88EE-3C0C5368D8CC}"/>
              </a:ext>
            </a:extLst>
          </p:cNvPr>
          <p:cNvCxnSpPr>
            <a:cxnSpLocks/>
          </p:cNvCxnSpPr>
          <p:nvPr/>
        </p:nvCxnSpPr>
        <p:spPr>
          <a:xfrm>
            <a:off x="2290813" y="1229371"/>
            <a:ext cx="743304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1482CDB-F9C1-9457-F5A3-B2F6AF70857E}"/>
              </a:ext>
            </a:extLst>
          </p:cNvPr>
          <p:cNvSpPr txBox="1"/>
          <p:nvPr/>
        </p:nvSpPr>
        <p:spPr>
          <a:xfrm>
            <a:off x="4478618" y="416887"/>
            <a:ext cx="3234765" cy="14465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8800" dirty="0">
                <a:solidFill>
                  <a:schemeClr val="accent3"/>
                </a:solidFill>
              </a:rPr>
              <a:t>75%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4EC7EB-D366-E5F0-410E-9C5E4FE9C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>
          <a:xfrm>
            <a:off x="373099" y="5957518"/>
            <a:ext cx="1672598" cy="685800"/>
          </a:xfrm>
          <a:prstGeom prst="rect">
            <a:avLst/>
          </a:prstGeom>
        </p:spPr>
      </p:pic>
      <p:sp>
        <p:nvSpPr>
          <p:cNvPr id="12" name="Freeform 43">
            <a:extLst>
              <a:ext uri="{FF2B5EF4-FFF2-40B4-BE49-F238E27FC236}">
                <a16:creationId xmlns:a16="http://schemas.microsoft.com/office/drawing/2014/main" id="{0ADFC53F-3D19-7D31-58D3-A1BF351FA76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766969" y="350905"/>
            <a:ext cx="1337184" cy="737702"/>
          </a:xfrm>
          <a:custGeom>
            <a:avLst/>
            <a:gdLst>
              <a:gd name="T0" fmla="*/ 793 w 832"/>
              <a:gd name="T1" fmla="*/ 423 h 459"/>
              <a:gd name="T2" fmla="*/ 793 w 832"/>
              <a:gd name="T3" fmla="*/ 37 h 459"/>
              <a:gd name="T4" fmla="*/ 801 w 832"/>
              <a:gd name="T5" fmla="*/ 37 h 459"/>
              <a:gd name="T6" fmla="*/ 801 w 832"/>
              <a:gd name="T7" fmla="*/ 18 h 459"/>
              <a:gd name="T8" fmla="*/ 663 w 832"/>
              <a:gd name="T9" fmla="*/ 18 h 459"/>
              <a:gd name="T10" fmla="*/ 663 w 832"/>
              <a:gd name="T11" fmla="*/ 4 h 459"/>
              <a:gd name="T12" fmla="*/ 541 w 832"/>
              <a:gd name="T13" fmla="*/ 4 h 459"/>
              <a:gd name="T14" fmla="*/ 541 w 832"/>
              <a:gd name="T15" fmla="*/ 18 h 459"/>
              <a:gd name="T16" fmla="*/ 470 w 832"/>
              <a:gd name="T17" fmla="*/ 18 h 459"/>
              <a:gd name="T18" fmla="*/ 470 w 832"/>
              <a:gd name="T19" fmla="*/ 0 h 459"/>
              <a:gd name="T20" fmla="*/ 432 w 832"/>
              <a:gd name="T21" fmla="*/ 0 h 459"/>
              <a:gd name="T22" fmla="*/ 432 w 832"/>
              <a:gd name="T23" fmla="*/ 18 h 459"/>
              <a:gd name="T24" fmla="*/ 31 w 832"/>
              <a:gd name="T25" fmla="*/ 18 h 459"/>
              <a:gd name="T26" fmla="*/ 31 w 832"/>
              <a:gd name="T27" fmla="*/ 37 h 459"/>
              <a:gd name="T28" fmla="*/ 39 w 832"/>
              <a:gd name="T29" fmla="*/ 37 h 459"/>
              <a:gd name="T30" fmla="*/ 39 w 832"/>
              <a:gd name="T31" fmla="*/ 423 h 459"/>
              <a:gd name="T32" fmla="*/ 0 w 832"/>
              <a:gd name="T33" fmla="*/ 423 h 459"/>
              <a:gd name="T34" fmla="*/ 0 w 832"/>
              <a:gd name="T35" fmla="*/ 459 h 459"/>
              <a:gd name="T36" fmla="*/ 832 w 832"/>
              <a:gd name="T37" fmla="*/ 459 h 459"/>
              <a:gd name="T38" fmla="*/ 832 w 832"/>
              <a:gd name="T39" fmla="*/ 423 h 459"/>
              <a:gd name="T40" fmla="*/ 793 w 832"/>
              <a:gd name="T41" fmla="*/ 423 h 459"/>
              <a:gd name="T42" fmla="*/ 320 w 832"/>
              <a:gd name="T43" fmla="*/ 268 h 459"/>
              <a:gd name="T44" fmla="*/ 200 w 832"/>
              <a:gd name="T45" fmla="*/ 268 h 459"/>
              <a:gd name="T46" fmla="*/ 200 w 832"/>
              <a:gd name="T47" fmla="*/ 108 h 459"/>
              <a:gd name="T48" fmla="*/ 320 w 832"/>
              <a:gd name="T49" fmla="*/ 108 h 459"/>
              <a:gd name="T50" fmla="*/ 320 w 832"/>
              <a:gd name="T51" fmla="*/ 268 h 459"/>
              <a:gd name="T52" fmla="*/ 498 w 832"/>
              <a:gd name="T53" fmla="*/ 268 h 459"/>
              <a:gd name="T54" fmla="*/ 378 w 832"/>
              <a:gd name="T55" fmla="*/ 268 h 459"/>
              <a:gd name="T56" fmla="*/ 378 w 832"/>
              <a:gd name="T57" fmla="*/ 108 h 459"/>
              <a:gd name="T58" fmla="*/ 498 w 832"/>
              <a:gd name="T59" fmla="*/ 108 h 459"/>
              <a:gd name="T60" fmla="*/ 498 w 832"/>
              <a:gd name="T61" fmla="*/ 268 h 459"/>
              <a:gd name="T62" fmla="*/ 703 w 832"/>
              <a:gd name="T63" fmla="*/ 419 h 459"/>
              <a:gd name="T64" fmla="*/ 584 w 832"/>
              <a:gd name="T65" fmla="*/ 419 h 459"/>
              <a:gd name="T66" fmla="*/ 584 w 832"/>
              <a:gd name="T67" fmla="*/ 188 h 459"/>
              <a:gd name="T68" fmla="*/ 703 w 832"/>
              <a:gd name="T69" fmla="*/ 188 h 459"/>
              <a:gd name="T70" fmla="*/ 703 w 832"/>
              <a:gd name="T71" fmla="*/ 41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32" h="459">
                <a:moveTo>
                  <a:pt x="793" y="423"/>
                </a:moveTo>
                <a:lnTo>
                  <a:pt x="793" y="37"/>
                </a:lnTo>
                <a:lnTo>
                  <a:pt x="801" y="37"/>
                </a:lnTo>
                <a:lnTo>
                  <a:pt x="801" y="18"/>
                </a:lnTo>
                <a:lnTo>
                  <a:pt x="663" y="18"/>
                </a:lnTo>
                <a:lnTo>
                  <a:pt x="663" y="4"/>
                </a:lnTo>
                <a:lnTo>
                  <a:pt x="541" y="4"/>
                </a:lnTo>
                <a:lnTo>
                  <a:pt x="541" y="18"/>
                </a:lnTo>
                <a:lnTo>
                  <a:pt x="470" y="18"/>
                </a:lnTo>
                <a:lnTo>
                  <a:pt x="470" y="0"/>
                </a:lnTo>
                <a:lnTo>
                  <a:pt x="432" y="0"/>
                </a:lnTo>
                <a:lnTo>
                  <a:pt x="432" y="18"/>
                </a:lnTo>
                <a:lnTo>
                  <a:pt x="31" y="18"/>
                </a:lnTo>
                <a:lnTo>
                  <a:pt x="31" y="37"/>
                </a:lnTo>
                <a:lnTo>
                  <a:pt x="39" y="37"/>
                </a:lnTo>
                <a:lnTo>
                  <a:pt x="39" y="423"/>
                </a:lnTo>
                <a:lnTo>
                  <a:pt x="0" y="423"/>
                </a:lnTo>
                <a:lnTo>
                  <a:pt x="0" y="459"/>
                </a:lnTo>
                <a:lnTo>
                  <a:pt x="832" y="459"/>
                </a:lnTo>
                <a:lnTo>
                  <a:pt x="832" y="423"/>
                </a:lnTo>
                <a:lnTo>
                  <a:pt x="793" y="423"/>
                </a:lnTo>
                <a:close/>
                <a:moveTo>
                  <a:pt x="320" y="268"/>
                </a:moveTo>
                <a:lnTo>
                  <a:pt x="200" y="268"/>
                </a:lnTo>
                <a:lnTo>
                  <a:pt x="200" y="108"/>
                </a:lnTo>
                <a:lnTo>
                  <a:pt x="320" y="108"/>
                </a:lnTo>
                <a:lnTo>
                  <a:pt x="320" y="268"/>
                </a:lnTo>
                <a:close/>
                <a:moveTo>
                  <a:pt x="498" y="268"/>
                </a:moveTo>
                <a:lnTo>
                  <a:pt x="378" y="268"/>
                </a:lnTo>
                <a:lnTo>
                  <a:pt x="378" y="108"/>
                </a:lnTo>
                <a:lnTo>
                  <a:pt x="498" y="108"/>
                </a:lnTo>
                <a:lnTo>
                  <a:pt x="498" y="268"/>
                </a:lnTo>
                <a:close/>
                <a:moveTo>
                  <a:pt x="703" y="419"/>
                </a:moveTo>
                <a:lnTo>
                  <a:pt x="584" y="419"/>
                </a:lnTo>
                <a:lnTo>
                  <a:pt x="584" y="188"/>
                </a:lnTo>
                <a:lnTo>
                  <a:pt x="703" y="188"/>
                </a:lnTo>
                <a:lnTo>
                  <a:pt x="703" y="41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45">
            <a:extLst>
              <a:ext uri="{FF2B5EF4-FFF2-40B4-BE49-F238E27FC236}">
                <a16:creationId xmlns:a16="http://schemas.microsoft.com/office/drawing/2014/main" id="{D77834B9-9B9E-2B48-9D2A-03CE1E267490}"/>
              </a:ext>
            </a:extLst>
          </p:cNvPr>
          <p:cNvGrpSpPr>
            <a:grpSpLocks noChangeAspect="1"/>
          </p:cNvGrpSpPr>
          <p:nvPr/>
        </p:nvGrpSpPr>
        <p:grpSpPr>
          <a:xfrm>
            <a:off x="7980216" y="355347"/>
            <a:ext cx="1476813" cy="728818"/>
            <a:chOff x="4256719" y="532975"/>
            <a:chExt cx="797542" cy="432952"/>
          </a:xfrm>
          <a:solidFill>
            <a:schemeClr val="bg2"/>
          </a:solidFill>
        </p:grpSpPr>
        <p:sp>
          <p:nvSpPr>
            <p:cNvPr id="15" name="Freeform 118">
              <a:extLst>
                <a:ext uri="{FF2B5EF4-FFF2-40B4-BE49-F238E27FC236}">
                  <a16:creationId xmlns:a16="http://schemas.microsoft.com/office/drawing/2014/main" id="{289335A3-276B-89E0-AA22-5D35F7146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6719" y="532975"/>
              <a:ext cx="797542" cy="432952"/>
            </a:xfrm>
            <a:custGeom>
              <a:avLst/>
              <a:gdLst>
                <a:gd name="T0" fmla="*/ 76 w 87"/>
                <a:gd name="T1" fmla="*/ 44 h 47"/>
                <a:gd name="T2" fmla="*/ 76 w 87"/>
                <a:gd name="T3" fmla="*/ 43 h 47"/>
                <a:gd name="T4" fmla="*/ 76 w 87"/>
                <a:gd name="T5" fmla="*/ 2 h 47"/>
                <a:gd name="T6" fmla="*/ 74 w 87"/>
                <a:gd name="T7" fmla="*/ 0 h 47"/>
                <a:gd name="T8" fmla="*/ 13 w 87"/>
                <a:gd name="T9" fmla="*/ 0 h 47"/>
                <a:gd name="T10" fmla="*/ 10 w 87"/>
                <a:gd name="T11" fmla="*/ 2 h 47"/>
                <a:gd name="T12" fmla="*/ 10 w 87"/>
                <a:gd name="T13" fmla="*/ 43 h 47"/>
                <a:gd name="T14" fmla="*/ 11 w 87"/>
                <a:gd name="T15" fmla="*/ 44 h 47"/>
                <a:gd name="T16" fmla="*/ 0 w 87"/>
                <a:gd name="T17" fmla="*/ 44 h 47"/>
                <a:gd name="T18" fmla="*/ 0 w 87"/>
                <a:gd name="T19" fmla="*/ 45 h 47"/>
                <a:gd name="T20" fmla="*/ 3 w 87"/>
                <a:gd name="T21" fmla="*/ 47 h 47"/>
                <a:gd name="T22" fmla="*/ 84 w 87"/>
                <a:gd name="T23" fmla="*/ 47 h 47"/>
                <a:gd name="T24" fmla="*/ 87 w 87"/>
                <a:gd name="T25" fmla="*/ 45 h 47"/>
                <a:gd name="T26" fmla="*/ 87 w 87"/>
                <a:gd name="T27" fmla="*/ 44 h 47"/>
                <a:gd name="T28" fmla="*/ 76 w 87"/>
                <a:gd name="T29" fmla="*/ 44 h 47"/>
                <a:gd name="T30" fmla="*/ 73 w 87"/>
                <a:gd name="T31" fmla="*/ 42 h 47"/>
                <a:gd name="T32" fmla="*/ 14 w 87"/>
                <a:gd name="T33" fmla="*/ 42 h 47"/>
                <a:gd name="T34" fmla="*/ 14 w 87"/>
                <a:gd name="T35" fmla="*/ 4 h 47"/>
                <a:gd name="T36" fmla="*/ 73 w 87"/>
                <a:gd name="T37" fmla="*/ 4 h 47"/>
                <a:gd name="T38" fmla="*/ 73 w 87"/>
                <a:gd name="T39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47">
                  <a:moveTo>
                    <a:pt x="76" y="44"/>
                  </a:moveTo>
                  <a:cubicBezTo>
                    <a:pt x="76" y="43"/>
                    <a:pt x="76" y="43"/>
                    <a:pt x="76" y="43"/>
                  </a:cubicBezTo>
                  <a:cubicBezTo>
                    <a:pt x="76" y="2"/>
                    <a:pt x="76" y="2"/>
                    <a:pt x="76" y="2"/>
                  </a:cubicBezTo>
                  <a:cubicBezTo>
                    <a:pt x="76" y="1"/>
                    <a:pt x="76" y="0"/>
                    <a:pt x="7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0" y="1"/>
                    <a:pt x="10" y="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1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7"/>
                    <a:pt x="3" y="47"/>
                  </a:cubicBezTo>
                  <a:cubicBezTo>
                    <a:pt x="84" y="47"/>
                    <a:pt x="84" y="47"/>
                    <a:pt x="84" y="47"/>
                  </a:cubicBezTo>
                  <a:cubicBezTo>
                    <a:pt x="86" y="47"/>
                    <a:pt x="87" y="45"/>
                    <a:pt x="87" y="45"/>
                  </a:cubicBezTo>
                  <a:cubicBezTo>
                    <a:pt x="87" y="44"/>
                    <a:pt x="87" y="44"/>
                    <a:pt x="87" y="44"/>
                  </a:cubicBezTo>
                  <a:lnTo>
                    <a:pt x="76" y="44"/>
                  </a:lnTo>
                  <a:close/>
                  <a:moveTo>
                    <a:pt x="73" y="42"/>
                  </a:moveTo>
                  <a:cubicBezTo>
                    <a:pt x="14" y="42"/>
                    <a:pt x="14" y="42"/>
                    <a:pt x="14" y="4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73" y="4"/>
                    <a:pt x="73" y="4"/>
                    <a:pt x="73" y="4"/>
                  </a:cubicBezTo>
                  <a:lnTo>
                    <a:pt x="73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  <p:sp>
          <p:nvSpPr>
            <p:cNvPr id="16" name="Freeform 119">
              <a:extLst>
                <a:ext uri="{FF2B5EF4-FFF2-40B4-BE49-F238E27FC236}">
                  <a16:creationId xmlns:a16="http://schemas.microsoft.com/office/drawing/2014/main" id="{83A9DD12-370D-195E-7E87-DDCB5BFA2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742" y="601341"/>
              <a:ext cx="170906" cy="262046"/>
            </a:xfrm>
            <a:custGeom>
              <a:avLst/>
              <a:gdLst>
                <a:gd name="T0" fmla="*/ 19 w 19"/>
                <a:gd name="T1" fmla="*/ 24 h 29"/>
                <a:gd name="T2" fmla="*/ 19 w 19"/>
                <a:gd name="T3" fmla="*/ 9 h 29"/>
                <a:gd name="T4" fmla="*/ 19 w 19"/>
                <a:gd name="T5" fmla="*/ 9 h 29"/>
                <a:gd name="T6" fmla="*/ 19 w 19"/>
                <a:gd name="T7" fmla="*/ 7 h 29"/>
                <a:gd name="T8" fmla="*/ 14 w 19"/>
                <a:gd name="T9" fmla="*/ 7 h 29"/>
                <a:gd name="T10" fmla="*/ 12 w 19"/>
                <a:gd name="T11" fmla="*/ 1 h 29"/>
                <a:gd name="T12" fmla="*/ 12 w 19"/>
                <a:gd name="T13" fmla="*/ 1 h 29"/>
                <a:gd name="T14" fmla="*/ 10 w 19"/>
                <a:gd name="T15" fmla="*/ 0 h 29"/>
                <a:gd name="T16" fmla="*/ 7 w 19"/>
                <a:gd name="T17" fmla="*/ 1 h 29"/>
                <a:gd name="T18" fmla="*/ 5 w 19"/>
                <a:gd name="T19" fmla="*/ 7 h 29"/>
                <a:gd name="T20" fmla="*/ 0 w 19"/>
                <a:gd name="T21" fmla="*/ 7 h 29"/>
                <a:gd name="T22" fmla="*/ 0 w 19"/>
                <a:gd name="T23" fmla="*/ 9 h 29"/>
                <a:gd name="T24" fmla="*/ 0 w 19"/>
                <a:gd name="T25" fmla="*/ 9 h 29"/>
                <a:gd name="T26" fmla="*/ 0 w 19"/>
                <a:gd name="T27" fmla="*/ 24 h 29"/>
                <a:gd name="T28" fmla="*/ 0 w 19"/>
                <a:gd name="T29" fmla="*/ 29 h 29"/>
                <a:gd name="T30" fmla="*/ 19 w 19"/>
                <a:gd name="T31" fmla="*/ 29 h 29"/>
                <a:gd name="T32" fmla="*/ 19 w 19"/>
                <a:gd name="T33" fmla="*/ 24 h 29"/>
                <a:gd name="T34" fmla="*/ 6 w 19"/>
                <a:gd name="T35" fmla="*/ 7 h 29"/>
                <a:gd name="T36" fmla="*/ 9 w 19"/>
                <a:gd name="T37" fmla="*/ 2 h 29"/>
                <a:gd name="T38" fmla="*/ 10 w 19"/>
                <a:gd name="T39" fmla="*/ 2 h 29"/>
                <a:gd name="T40" fmla="*/ 11 w 19"/>
                <a:gd name="T41" fmla="*/ 2 h 29"/>
                <a:gd name="T42" fmla="*/ 13 w 19"/>
                <a:gd name="T43" fmla="*/ 7 h 29"/>
                <a:gd name="T44" fmla="*/ 6 w 19"/>
                <a:gd name="T45" fmla="*/ 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29">
                  <a:moveTo>
                    <a:pt x="19" y="24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0"/>
                    <a:pt x="10" y="0"/>
                  </a:cubicBezTo>
                  <a:cubicBezTo>
                    <a:pt x="9" y="0"/>
                    <a:pt x="8" y="0"/>
                    <a:pt x="7" y="1"/>
                  </a:cubicBezTo>
                  <a:cubicBezTo>
                    <a:pt x="6" y="2"/>
                    <a:pt x="5" y="5"/>
                    <a:pt x="5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9" y="29"/>
                    <a:pt x="19" y="29"/>
                    <a:pt x="19" y="29"/>
                  </a:cubicBezTo>
                  <a:lnTo>
                    <a:pt x="19" y="24"/>
                  </a:lnTo>
                  <a:close/>
                  <a:moveTo>
                    <a:pt x="6" y="7"/>
                  </a:moveTo>
                  <a:cubicBezTo>
                    <a:pt x="7" y="6"/>
                    <a:pt x="7" y="3"/>
                    <a:pt x="9" y="2"/>
                  </a:cubicBezTo>
                  <a:cubicBezTo>
                    <a:pt x="9" y="2"/>
                    <a:pt x="9" y="2"/>
                    <a:pt x="10" y="2"/>
                  </a:cubicBezTo>
                  <a:cubicBezTo>
                    <a:pt x="10" y="2"/>
                    <a:pt x="11" y="2"/>
                    <a:pt x="11" y="2"/>
                  </a:cubicBezTo>
                  <a:cubicBezTo>
                    <a:pt x="12" y="4"/>
                    <a:pt x="13" y="6"/>
                    <a:pt x="13" y="7"/>
                  </a:cubicBezTo>
                  <a:lnTo>
                    <a:pt x="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aseline="-25000"/>
            </a:p>
          </p:txBody>
        </p:sp>
      </p:grp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D11A4E1E-E282-2E60-4E5A-80E43B967FD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578369" y="6018530"/>
            <a:ext cx="3840163" cy="182563"/>
          </a:xfrm>
        </p:spPr>
        <p:txBody>
          <a:bodyPr/>
          <a:lstStyle/>
          <a:p>
            <a:r>
              <a:rPr lang="fr-FR" dirty="0"/>
              <a:t>Source: Circana | Retail </a:t>
            </a:r>
            <a:r>
              <a:rPr lang="fr-FR" dirty="0" err="1"/>
              <a:t>Tracking</a:t>
            </a:r>
            <a:r>
              <a:rPr lang="fr-FR" dirty="0"/>
              <a:t> Service | </a:t>
            </a:r>
            <a:r>
              <a:rPr lang="fr-FR" dirty="0" err="1"/>
              <a:t>Belgium</a:t>
            </a:r>
            <a:r>
              <a:rPr lang="fr-FR" dirty="0"/>
              <a:t> | YTD August 23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CF3B5206-A2AF-9DE3-D3F2-A151604B84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12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365813F-2ECF-1E42-872C-540D66EE5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Growing segments are driven by Construction, </a:t>
            </a:r>
            <a:r>
              <a:rPr lang="en-US" dirty="0" err="1"/>
              <a:t>Kidults</a:t>
            </a:r>
            <a:r>
              <a:rPr lang="en-US" dirty="0"/>
              <a:t> and Preschool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C7342F5-3E85-56A1-AD94-CB6130A4F7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C0866624-2666-49C8-845A-235146B68F0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fr-FR" dirty="0"/>
              <a:t>Source:  </a:t>
            </a:r>
            <a:r>
              <a:rPr lang="fr-FR" dirty="0" err="1"/>
              <a:t>Retail</a:t>
            </a:r>
            <a:r>
              <a:rPr lang="fr-FR" dirty="0"/>
              <a:t> </a:t>
            </a:r>
            <a:r>
              <a:rPr lang="fr-FR" dirty="0" err="1"/>
              <a:t>Tracking</a:t>
            </a:r>
            <a:r>
              <a:rPr lang="fr-FR" dirty="0"/>
              <a:t> Service | </a:t>
            </a:r>
            <a:r>
              <a:rPr lang="fr-FR" dirty="0" err="1"/>
              <a:t>Belgium</a:t>
            </a:r>
            <a:r>
              <a:rPr lang="fr-FR" dirty="0"/>
              <a:t> | YTD August 2023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1FD9B0-DCEA-D714-4643-0A7169D4B9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09270" y="4617524"/>
            <a:ext cx="2322576" cy="664797"/>
          </a:xfrm>
        </p:spPr>
        <p:txBody>
          <a:bodyPr/>
          <a:lstStyle/>
          <a:p>
            <a:r>
              <a:rPr lang="fr-FR" sz="3200" b="1" dirty="0"/>
              <a:t>+5%</a:t>
            </a:r>
            <a:endParaRPr lang="en-US" sz="3200" b="1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1ED9B78D-EA02-6DCD-B189-38E4DF1A058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60599" y="4617524"/>
            <a:ext cx="2322576" cy="664797"/>
          </a:xfrm>
        </p:spPr>
        <p:txBody>
          <a:bodyPr/>
          <a:lstStyle/>
          <a:p>
            <a:r>
              <a:rPr lang="fr-FR" sz="3200" b="1" dirty="0"/>
              <a:t>+9%</a:t>
            </a:r>
            <a:endParaRPr lang="en-US" sz="3200" b="1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28A0504-CEF6-EB84-FF1B-57F0E054C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163" y="4617524"/>
            <a:ext cx="2322576" cy="664797"/>
          </a:xfrm>
        </p:spPr>
        <p:txBody>
          <a:bodyPr/>
          <a:lstStyle/>
          <a:p>
            <a:r>
              <a:rPr lang="fr-FR" sz="3200" b="1" dirty="0"/>
              <a:t>+23%</a:t>
            </a:r>
            <a:endParaRPr lang="en-US" sz="3200" b="1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E9D22A18-46B3-AD03-ACC5-7FA6422701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5036" y="4617524"/>
            <a:ext cx="2322576" cy="664797"/>
          </a:xfrm>
        </p:spPr>
        <p:txBody>
          <a:bodyPr/>
          <a:lstStyle/>
          <a:p>
            <a:r>
              <a:rPr lang="fr-FR" sz="3200" b="1" dirty="0"/>
              <a:t>+3%</a:t>
            </a:r>
            <a:endParaRPr lang="en-US" sz="3200" b="1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3B0BDE9-B620-BE2F-BFB9-A67CDDBC5A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5393" y="5269221"/>
            <a:ext cx="1957664" cy="852236"/>
          </a:xfrm>
        </p:spPr>
        <p:txBody>
          <a:bodyPr/>
          <a:lstStyle/>
          <a:p>
            <a:pPr algn="ctr"/>
            <a:r>
              <a:rPr lang="en-GB" sz="2000" dirty="0"/>
              <a:t>Standard Building Sets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E9F5726-222F-E4A3-F712-BFB9AEC52EA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721171" y="5269221"/>
            <a:ext cx="2216303" cy="852236"/>
          </a:xfrm>
        </p:spPr>
        <p:txBody>
          <a:bodyPr/>
          <a:lstStyle/>
          <a:p>
            <a:pPr algn="ctr"/>
            <a:r>
              <a:rPr lang="en-GB" sz="2000" dirty="0"/>
              <a:t>PS Figure/Playsets &amp; </a:t>
            </a:r>
            <a:r>
              <a:rPr lang="en-GB" sz="2000" dirty="0" err="1"/>
              <a:t>Acc</a:t>
            </a:r>
            <a:endParaRPr lang="en-GB" sz="20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C524C885-1374-C2BC-B19C-2E0F4DBCF6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1243" y="5269221"/>
            <a:ext cx="2322576" cy="852236"/>
          </a:xfrm>
        </p:spPr>
        <p:txBody>
          <a:bodyPr/>
          <a:lstStyle/>
          <a:p>
            <a:pPr algn="ctr"/>
            <a:r>
              <a:rPr lang="en-GB" sz="2000" dirty="0"/>
              <a:t>Special Feature/Interactive Plush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D850920-D5B3-7A10-5272-6835AC93ABA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09270" y="5269221"/>
            <a:ext cx="2322576" cy="852236"/>
          </a:xfrm>
        </p:spPr>
        <p:txBody>
          <a:bodyPr/>
          <a:lstStyle/>
          <a:p>
            <a:r>
              <a:rPr lang="en-GB" sz="2000" dirty="0"/>
              <a:t>Junior Building Sets</a:t>
            </a:r>
          </a:p>
        </p:txBody>
      </p:sp>
      <p:pic>
        <p:nvPicPr>
          <p:cNvPr id="26" name="Espace réservé pour une image  25">
            <a:extLst>
              <a:ext uri="{FF2B5EF4-FFF2-40B4-BE49-F238E27FC236}">
                <a16:creationId xmlns:a16="http://schemas.microsoft.com/office/drawing/2014/main" id="{94E20FCE-6647-97F1-2B85-A39595CA5AE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>
            <a:fillRect/>
          </a:stretch>
        </p:blipFill>
        <p:spPr>
          <a:xfrm>
            <a:off x="406656" y="2345862"/>
            <a:ext cx="2095138" cy="2095138"/>
          </a:xfrm>
        </p:spPr>
      </p:pic>
      <p:sp>
        <p:nvSpPr>
          <p:cNvPr id="33" name="Espace réservé du texte 7">
            <a:extLst>
              <a:ext uri="{FF2B5EF4-FFF2-40B4-BE49-F238E27FC236}">
                <a16:creationId xmlns:a16="http://schemas.microsoft.com/office/drawing/2014/main" id="{DA840E40-6F9B-A28D-9B10-59074F7A90DA}"/>
              </a:ext>
            </a:extLst>
          </p:cNvPr>
          <p:cNvSpPr txBox="1">
            <a:spLocks/>
          </p:cNvSpPr>
          <p:nvPr/>
        </p:nvSpPr>
        <p:spPr>
          <a:xfrm>
            <a:off x="9575248" y="4617524"/>
            <a:ext cx="2322576" cy="6647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 typeface="Webdings" panose="05030102010509060703" pitchFamily="18" charset="2"/>
              <a:buNone/>
              <a:defRPr lang="en-IN" sz="2000" b="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14350" indent="-3317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  <a:defRPr sz="2200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741363" indent="-330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Roboto Condensed" panose="02000000000000000000" pitchFamily="2" charset="0"/>
              <a:buChar char="―"/>
              <a:defRPr sz="2000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15443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 typeface="Roboto Condensed" panose="02000000000000000000" pitchFamily="2" charset="0"/>
              <a:buChar char="—"/>
              <a:defRPr sz="1600" kern="120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/>
              <a:t>+28%</a:t>
            </a:r>
            <a:endParaRPr lang="en-US" sz="3200" b="1" dirty="0"/>
          </a:p>
        </p:txBody>
      </p:sp>
      <p:sp>
        <p:nvSpPr>
          <p:cNvPr id="34" name="Espace réservé du texte 14">
            <a:extLst>
              <a:ext uri="{FF2B5EF4-FFF2-40B4-BE49-F238E27FC236}">
                <a16:creationId xmlns:a16="http://schemas.microsoft.com/office/drawing/2014/main" id="{D21B0F8B-7B78-110F-5D5A-FB601391ABE6}"/>
              </a:ext>
            </a:extLst>
          </p:cNvPr>
          <p:cNvSpPr txBox="1">
            <a:spLocks/>
          </p:cNvSpPr>
          <p:nvPr/>
        </p:nvSpPr>
        <p:spPr>
          <a:xfrm>
            <a:off x="9575248" y="5269221"/>
            <a:ext cx="2322576" cy="852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Tx/>
              <a:buNone/>
              <a:defRPr sz="1200" kern="1200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514350" indent="-331788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Courier New" panose="02070309020205020404" pitchFamily="49" charset="0"/>
              <a:buChar char="o"/>
              <a:defRPr sz="1200" kern="1200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2pPr>
            <a:lvl3pPr marL="741363" indent="-3302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Roboto Condensed" panose="02000000000000000000" pitchFamily="2" charset="0"/>
              <a:buChar char="―"/>
              <a:defRPr sz="1200" kern="1200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3pPr>
            <a:lvl4pPr marL="86868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1200" kern="1200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4pPr>
            <a:lvl5pPr marL="1154430" indent="-28575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400"/>
              </a:spcAft>
              <a:buClr>
                <a:schemeClr val="accent5"/>
              </a:buClr>
              <a:buSzPct val="80000"/>
              <a:buFont typeface="Roboto Condensed" panose="02000000000000000000" pitchFamily="2" charset="0"/>
              <a:buChar char="—"/>
              <a:defRPr sz="1200" kern="1200" baseline="0">
                <a:solidFill>
                  <a:schemeClr val="bg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Family Standard Games</a:t>
            </a:r>
          </a:p>
        </p:txBody>
      </p:sp>
      <p:sp>
        <p:nvSpPr>
          <p:cNvPr id="42" name="TextBox 29">
            <a:extLst>
              <a:ext uri="{FF2B5EF4-FFF2-40B4-BE49-F238E27FC236}">
                <a16:creationId xmlns:a16="http://schemas.microsoft.com/office/drawing/2014/main" id="{C7BA7F7B-CE7B-781A-06AE-24A42360CB95}"/>
              </a:ext>
            </a:extLst>
          </p:cNvPr>
          <p:cNvSpPr txBox="1"/>
          <p:nvPr/>
        </p:nvSpPr>
        <p:spPr>
          <a:xfrm>
            <a:off x="0" y="1701192"/>
            <a:ext cx="12191999" cy="46814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Top Gaining Subclasses in M€</a:t>
            </a:r>
          </a:p>
        </p:txBody>
      </p:sp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BB4ECF8F-6253-71E7-57BB-4FC377D8D25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7016" y="2365084"/>
            <a:ext cx="2095138" cy="2095138"/>
          </a:xfrm>
        </p:spPr>
      </p:pic>
      <p:pic>
        <p:nvPicPr>
          <p:cNvPr id="19" name="Espace réservé pour une image  18" descr="Une image contenant jouet, Casques, intérieur, dessin humoristique&#10;&#10;Description générée automatiquement">
            <a:extLst>
              <a:ext uri="{FF2B5EF4-FFF2-40B4-BE49-F238E27FC236}">
                <a16:creationId xmlns:a16="http://schemas.microsoft.com/office/drawing/2014/main" id="{2B4E15D6-0210-3476-615A-BE008D18AC3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5073650" y="2401888"/>
            <a:ext cx="2095500" cy="2095500"/>
          </a:xfrm>
        </p:spPr>
      </p:pic>
      <p:pic>
        <p:nvPicPr>
          <p:cNvPr id="17" name="Espace réservé pour une image  16" descr="Une image contenant Visage humain, jeune enfant, intérieur, habits&#10;&#10;Description générée automatiquement">
            <a:extLst>
              <a:ext uri="{FF2B5EF4-FFF2-40B4-BE49-F238E27FC236}">
                <a16:creationId xmlns:a16="http://schemas.microsoft.com/office/drawing/2014/main" id="{D69AB338-FA35-206D-0281-402DB3DC04B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7480300" y="2428875"/>
            <a:ext cx="2095500" cy="2095500"/>
          </a:xfrm>
        </p:spPr>
      </p:pic>
      <p:pic>
        <p:nvPicPr>
          <p:cNvPr id="21" name="Espace réservé pour une image  16">
            <a:extLst>
              <a:ext uri="{FF2B5EF4-FFF2-40B4-BE49-F238E27FC236}">
                <a16:creationId xmlns:a16="http://schemas.microsoft.com/office/drawing/2014/main" id="{5F68AFD4-BEE7-7D0D-6229-D483B2EA0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r="6210"/>
          <a:stretch/>
        </p:blipFill>
        <p:spPr>
          <a:xfrm>
            <a:off x="9886950" y="2401888"/>
            <a:ext cx="2095500" cy="2095500"/>
          </a:xfrm>
          <a:custGeom>
            <a:avLst/>
            <a:gdLst>
              <a:gd name="connsiteX0" fmla="*/ 1047569 w 2095138"/>
              <a:gd name="connsiteY0" fmla="*/ 0 h 2095138"/>
              <a:gd name="connsiteX1" fmla="*/ 2095138 w 2095138"/>
              <a:gd name="connsiteY1" fmla="*/ 1047569 h 2095138"/>
              <a:gd name="connsiteX2" fmla="*/ 1047569 w 2095138"/>
              <a:gd name="connsiteY2" fmla="*/ 2095138 h 2095138"/>
              <a:gd name="connsiteX3" fmla="*/ 0 w 2095138"/>
              <a:gd name="connsiteY3" fmla="*/ 1047569 h 2095138"/>
              <a:gd name="connsiteX4" fmla="*/ 1047569 w 2095138"/>
              <a:gd name="connsiteY4" fmla="*/ 0 h 20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138" h="2095138">
                <a:moveTo>
                  <a:pt x="1047569" y="0"/>
                </a:moveTo>
                <a:cubicBezTo>
                  <a:pt x="1626125" y="0"/>
                  <a:pt x="2095138" y="469013"/>
                  <a:pt x="2095138" y="1047569"/>
                </a:cubicBezTo>
                <a:cubicBezTo>
                  <a:pt x="2095138" y="1626125"/>
                  <a:pt x="1626125" y="2095138"/>
                  <a:pt x="1047569" y="2095138"/>
                </a:cubicBezTo>
                <a:cubicBezTo>
                  <a:pt x="469013" y="2095138"/>
                  <a:pt x="0" y="1626125"/>
                  <a:pt x="0" y="1047569"/>
                </a:cubicBezTo>
                <a:cubicBezTo>
                  <a:pt x="0" y="469013"/>
                  <a:pt x="469013" y="0"/>
                  <a:pt x="1047569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0413835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ATIONID" val="a8937cca-b275-4b14-9e94-a4ce9ff50876"/>
</p:tagLst>
</file>

<file path=ppt/theme/theme1.xml><?xml version="1.0" encoding="utf-8"?>
<a:theme xmlns:a="http://schemas.openxmlformats.org/drawingml/2006/main" name="Circana Template 2023">
  <a:themeElements>
    <a:clrScheme name="Custom 8">
      <a:dk1>
        <a:srgbClr val="000000"/>
      </a:dk1>
      <a:lt1>
        <a:srgbClr val="FFFFFF"/>
      </a:lt1>
      <a:dk2>
        <a:srgbClr val="4E106F"/>
      </a:dk2>
      <a:lt2>
        <a:srgbClr val="FFFFFF"/>
      </a:lt2>
      <a:accent1>
        <a:srgbClr val="4E106F"/>
      </a:accent1>
      <a:accent2>
        <a:srgbClr val="EF2A79"/>
      </a:accent2>
      <a:accent3>
        <a:srgbClr val="FF9971"/>
      </a:accent3>
      <a:accent4>
        <a:srgbClr val="FDD900"/>
      </a:accent4>
      <a:accent5>
        <a:srgbClr val="7A4C93"/>
      </a:accent5>
      <a:accent6>
        <a:srgbClr val="A687B7"/>
      </a:accent6>
      <a:hlink>
        <a:srgbClr val="EF2A79"/>
      </a:hlink>
      <a:folHlink>
        <a:srgbClr val="EF2A79"/>
      </a:folHlink>
    </a:clrScheme>
    <a:fontScheme name="IRI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ay">
      <a:srgbClr val="3F3F3F"/>
    </a:custClr>
    <a:custClr name="Mid Gray">
      <a:srgbClr val="7F7F7F"/>
    </a:custClr>
    <a:custClr name="Light Gray">
      <a:srgbClr val="BFBFB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ircana Template 2023">
  <a:themeElements>
    <a:clrScheme name="Custom 8">
      <a:dk1>
        <a:srgbClr val="000000"/>
      </a:dk1>
      <a:lt1>
        <a:srgbClr val="FFFFFF"/>
      </a:lt1>
      <a:dk2>
        <a:srgbClr val="4E106F"/>
      </a:dk2>
      <a:lt2>
        <a:srgbClr val="FFFFFF"/>
      </a:lt2>
      <a:accent1>
        <a:srgbClr val="4E106F"/>
      </a:accent1>
      <a:accent2>
        <a:srgbClr val="EF2A79"/>
      </a:accent2>
      <a:accent3>
        <a:srgbClr val="FF9971"/>
      </a:accent3>
      <a:accent4>
        <a:srgbClr val="FDD900"/>
      </a:accent4>
      <a:accent5>
        <a:srgbClr val="7A4C93"/>
      </a:accent5>
      <a:accent6>
        <a:srgbClr val="A687B7"/>
      </a:accent6>
      <a:hlink>
        <a:srgbClr val="EF2A79"/>
      </a:hlink>
      <a:folHlink>
        <a:srgbClr val="EF2A79"/>
      </a:folHlink>
    </a:clrScheme>
    <a:fontScheme name="IRI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ay">
      <a:srgbClr val="3F3F3F"/>
    </a:custClr>
    <a:custClr name="Mid Gray">
      <a:srgbClr val="7F7F7F"/>
    </a:custClr>
    <a:custClr name="Light Gray">
      <a:srgbClr val="BFBFB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��< ? x m l   v e r s i o n = " 1 . 0 "   e n c o d i n g = " u t f - 1 6 " ? > < C u s t o m D a t a X m l W r a p p e r   x m l n s : x s d = " h t t p : / / w w w . w 3 . o r g / 2 0 0 1 / X M L S c h e m a "   x m l n s : x s i = " h t t p : / / w w w . w 3 . o r g / 2 0 0 1 / X M L S c h e m a - i n s t a n c e " >  
     < J s o n > [ ] < / J s o n >  
 < / C u s t o m D a t a X m l W r a p p e r > 
</file>

<file path=customXml/item2.xml>��< ? x m l   v e r s i o n = " 1 . 0 "   e n c o d i n g = " u t f - 1 6 " ? > < C u s t o m D a t a X m l W r a p p e r   x m l n s : x s d = " h t t p : / / w w w . w 3 . o r g / 2 0 0 1 / X M L S c h e m a "   x m l n s : x s i = " h t t p : / / w w w . w 3 . o r g / 2 0 0 1 / X M L S c h e m a - i n s t a n c e " >  
     < J s o n > [ ] < / J s o n >  
 < / C u s t o m D a t a X m l W r a p p e r > 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B8941A7CC900409217E3DD4CDB7340" ma:contentTypeVersion="12" ma:contentTypeDescription="Create a new document." ma:contentTypeScope="" ma:versionID="4b8fc1a31c6741018f6a4d7b42604c16">
  <xsd:schema xmlns:xsd="http://www.w3.org/2001/XMLSchema" xmlns:xs="http://www.w3.org/2001/XMLSchema" xmlns:p="http://schemas.microsoft.com/office/2006/metadata/properties" xmlns:ns2="1262d0d8-86e9-4846-b0c8-3102565596f9" xmlns:ns3="0b7a3957-c737-42da-99d4-36c8206721b1" targetNamespace="http://schemas.microsoft.com/office/2006/metadata/properties" ma:root="true" ma:fieldsID="3e1825ed1ed24672304f419e60f43091" ns2:_="" ns3:_="">
    <xsd:import namespace="1262d0d8-86e9-4846-b0c8-3102565596f9"/>
    <xsd:import namespace="0b7a3957-c737-42da-99d4-36c8206721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62d0d8-86e9-4846-b0c8-3102565596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acf2a12-12ca-4c79-a9ff-6a8623f648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a3957-c737-42da-99d4-36c8206721b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3ca5c63-81f5-4404-9de0-05325a33d133}" ma:internalName="TaxCatchAll" ma:showField="CatchAllData" ma:web="0b7a3957-c737-42da-99d4-36c8206721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62d0d8-86e9-4846-b0c8-3102565596f9">
      <Terms xmlns="http://schemas.microsoft.com/office/infopath/2007/PartnerControls"/>
    </lcf76f155ced4ddcb4097134ff3c332f>
    <TaxCatchAll xmlns="0b7a3957-c737-42da-99d4-36c8206721b1" xsi:nil="true"/>
    <SharedWithUsers xmlns="0b7a3957-c737-42da-99d4-36c8206721b1">
      <UserInfo>
        <DisplayName>Krish Shah</DisplayName>
        <AccountId>361</AccountId>
        <AccountType/>
      </UserInfo>
      <UserInfo>
        <DisplayName>Maddie Hall</DisplayName>
        <AccountId>196</AccountId>
        <AccountType/>
      </UserInfo>
      <UserInfo>
        <DisplayName>Phill Rees</DisplayName>
        <AccountId>360</AccountId>
        <AccountType/>
      </UserInfo>
      <UserInfo>
        <DisplayName>Keisha Ridwan</DisplayName>
        <AccountId>12</AccountId>
        <AccountType/>
      </UserInfo>
      <UserInfo>
        <DisplayName>Lynn Ritts</DisplayName>
        <AccountId>362</AccountId>
        <AccountType/>
      </UserInfo>
      <UserInfo>
        <DisplayName>Ed Sarge</DisplayName>
        <AccountId>363</AccountId>
        <AccountType/>
      </UserInfo>
      <UserInfo>
        <DisplayName>Pallavi Kadam</DisplayName>
        <AccountId>51</AccountId>
        <AccountType/>
      </UserInfo>
      <UserInfo>
        <DisplayName>Dave Janka</DisplayName>
        <AccountId>378</AccountId>
        <AccountType/>
      </UserInfo>
    </SharedWithUsers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F819E7-8DC8-4750-A278-ECA796C05A1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CA72E14-F0BE-4B0F-9B25-ECCDAB6B6AB6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5261A2E-9841-4C56-B8D0-345A580513BB}">
  <ds:schemaRefs>
    <ds:schemaRef ds:uri="0b7a3957-c737-42da-99d4-36c8206721b1"/>
    <ds:schemaRef ds:uri="1262d0d8-86e9-4846-b0c8-3102565596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6001101-6CDE-47A9-ADC1-81A68CF96486}">
  <ds:schemaRefs>
    <ds:schemaRef ds:uri="0b7a3957-c737-42da-99d4-36c8206721b1"/>
    <ds:schemaRef ds:uri="http://schemas.microsoft.com/office/2006/documentManagement/types"/>
    <ds:schemaRef ds:uri="http://schemas.openxmlformats.org/package/2006/metadata/core-properties"/>
    <ds:schemaRef ds:uri="1262d0d8-86e9-4846-b0c8-3102565596f9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5A069718-7262-49BC-9973-DE69CC86CA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1030</Words>
  <Application>Microsoft Office PowerPoint</Application>
  <PresentationFormat>Grand écran</PresentationFormat>
  <Paragraphs>199</Paragraphs>
  <Slides>14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5" baseType="lpstr">
      <vt:lpstr>Roboto Condensed</vt:lpstr>
      <vt:lpstr>Roboto Condensed Light</vt:lpstr>
      <vt:lpstr>Arial</vt:lpstr>
      <vt:lpstr>Webdings</vt:lpstr>
      <vt:lpstr>Calibri</vt:lpstr>
      <vt:lpstr>Calibri</vt:lpstr>
      <vt:lpstr>Poppins</vt:lpstr>
      <vt:lpstr>Courier New</vt:lpstr>
      <vt:lpstr>Georgia</vt:lpstr>
      <vt:lpstr>Circana Template 2023</vt:lpstr>
      <vt:lpstr>1_Circana Template 2023</vt:lpstr>
      <vt:lpstr>Belgium Toy review</vt:lpstr>
      <vt:lpstr>Présentation PowerPoint</vt:lpstr>
      <vt:lpstr>Belgium toy market decline (-8%) is driven by volume drop</vt:lpstr>
      <vt:lpstr>On a long tail, kids don’t snub toy, it just go back to pre-covid standards</vt:lpstr>
      <vt:lpstr>Toy market impacted this year by calendar effect</vt:lpstr>
      <vt:lpstr>Top 3 headwinds</vt:lpstr>
      <vt:lpstr>Top 3 tailwinds</vt:lpstr>
      <vt:lpstr>Présentation PowerPoint</vt:lpstr>
      <vt:lpstr>Growing segments are driven by Construction, Kidults and Preschool</vt:lpstr>
      <vt:lpstr>Top 10 Gaining Properties contributing to 81% of market gains </vt:lpstr>
      <vt:lpstr>Top 5 best-selling characters</vt:lpstr>
      <vt:lpstr>Q4 expectations</vt:lpstr>
      <vt:lpstr>Meet the Team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Circana PowerPoint Template 2023</dc:title>
  <dc:subject/>
  <dc:creator>Marketing</dc:creator>
  <cp:keywords/>
  <dc:description/>
  <cp:lastModifiedBy>Pons, Nicolas</cp:lastModifiedBy>
  <cp:revision>14</cp:revision>
  <dcterms:created xsi:type="dcterms:W3CDTF">2023-02-06T07:05:06Z</dcterms:created>
  <dcterms:modified xsi:type="dcterms:W3CDTF">2023-09-29T09:04:05Z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">
    <vt:lpwstr>Client Third Party Confidential</vt:lpwstr>
  </property>
  <property fmtid="{D5CDD505-2E9C-101B-9397-08002B2CF9AE}" pid="4" name="HeaderFooterSelection">
    <vt:lpwstr>NoHeaderFooter</vt:lpwstr>
  </property>
  <property fmtid="{D5CDD505-2E9C-101B-9397-08002B2CF9AE}" pid="5" name="ContentTypeId">
    <vt:lpwstr>0x010100C0B8941A7CC900409217E3DD4CDB7340</vt:lpwstr>
  </property>
  <property fmtid="{D5CDD505-2E9C-101B-9397-08002B2CF9AE}" pid="6" name="TitusGUID">
    <vt:lpwstr>16dbed88-b02f-457b-b7c6-b3a537a3ddd2</vt:lpwstr>
  </property>
</Properties>
</file>